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3"/>
    <p:sldId id="503" r:id="rId4"/>
    <p:sldId id="413" r:id="rId5"/>
    <p:sldId id="437" r:id="rId6"/>
    <p:sldId id="438" r:id="rId7"/>
    <p:sldId id="440" r:id="rId8"/>
    <p:sldId id="441" r:id="rId9"/>
    <p:sldId id="439" r:id="rId10"/>
    <p:sldId id="442" r:id="rId11"/>
    <p:sldId id="443" r:id="rId12"/>
    <p:sldId id="444" r:id="rId13"/>
    <p:sldId id="445" r:id="rId14"/>
    <p:sldId id="486" r:id="rId15"/>
    <p:sldId id="447" r:id="rId16"/>
    <p:sldId id="448" r:id="rId17"/>
    <p:sldId id="450" r:id="rId18"/>
    <p:sldId id="452" r:id="rId19"/>
    <p:sldId id="454" r:id="rId20"/>
    <p:sldId id="456" r:id="rId21"/>
    <p:sldId id="457" r:id="rId22"/>
    <p:sldId id="458" r:id="rId23"/>
    <p:sldId id="459" r:id="rId24"/>
    <p:sldId id="460" r:id="rId25"/>
    <p:sldId id="461" r:id="rId26"/>
    <p:sldId id="487" r:id="rId27"/>
    <p:sldId id="488" r:id="rId28"/>
    <p:sldId id="489" r:id="rId29"/>
    <p:sldId id="490" r:id="rId30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608B"/>
    <a:srgbClr val="F8F8F8"/>
    <a:srgbClr val="BBD6EA"/>
    <a:srgbClr val="8AB9DA"/>
    <a:srgbClr val="6DA6D1"/>
    <a:srgbClr val="234B6D"/>
    <a:srgbClr val="6DBBAA"/>
    <a:srgbClr val="B2E4D1"/>
    <a:srgbClr val="7DD8CC"/>
    <a:srgbClr val="ABE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06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69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 userDrawn="1"/>
        </p:nvGrpSpPr>
        <p:grpSpPr>
          <a:xfrm>
            <a:off x="0" y="0"/>
            <a:ext cx="3996055" cy="3150870"/>
            <a:chOff x="0" y="0"/>
            <a:chExt cx="6293" cy="4962"/>
          </a:xfrm>
        </p:grpSpPr>
        <p:sp>
          <p:nvSpPr>
            <p:cNvPr id="23" name="直角三角形 22"/>
            <p:cNvSpPr/>
            <p:nvPr userDrawn="1"/>
          </p:nvSpPr>
          <p:spPr>
            <a:xfrm rot="5400000">
              <a:off x="764" y="649"/>
              <a:ext cx="3550" cy="5077"/>
            </a:xfrm>
            <a:prstGeom prst="rtTriangle">
              <a:avLst/>
            </a:prstGeom>
            <a:pattFill prst="ltHorz">
              <a:fgClr>
                <a:srgbClr val="2C608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直角三角形 20"/>
            <p:cNvSpPr/>
            <p:nvPr userDrawn="1"/>
          </p:nvSpPr>
          <p:spPr>
            <a:xfrm rot="5400000">
              <a:off x="2181" y="-728"/>
              <a:ext cx="3385" cy="4841"/>
            </a:xfrm>
            <a:prstGeom prst="rtTriangle">
              <a:avLst/>
            </a:prstGeom>
            <a:solidFill>
              <a:srgbClr val="BBD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直角三角形 19"/>
            <p:cNvSpPr/>
            <p:nvPr userDrawn="1"/>
          </p:nvSpPr>
          <p:spPr>
            <a:xfrm rot="5400000">
              <a:off x="828" y="-828"/>
              <a:ext cx="3849" cy="5505"/>
            </a:xfrm>
            <a:prstGeom prst="rtTriangle">
              <a:avLst/>
            </a:prstGeom>
            <a:solidFill>
              <a:srgbClr val="2C6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 flipH="1" flipV="1">
            <a:off x="9141583" y="5013674"/>
            <a:ext cx="3050417" cy="1855756"/>
            <a:chOff x="0" y="0"/>
            <a:chExt cx="7208" cy="4385"/>
          </a:xfrm>
        </p:grpSpPr>
        <p:sp>
          <p:nvSpPr>
            <p:cNvPr id="27" name="直角三角形 26"/>
            <p:cNvSpPr/>
            <p:nvPr userDrawn="1"/>
          </p:nvSpPr>
          <p:spPr>
            <a:xfrm rot="5400000">
              <a:off x="728" y="272"/>
              <a:ext cx="3385" cy="4841"/>
            </a:xfrm>
            <a:prstGeom prst="rtTriangle">
              <a:avLst/>
            </a:prstGeom>
            <a:pattFill prst="ltVert">
              <a:fgClr>
                <a:srgbClr val="2C608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直角三角形 25"/>
            <p:cNvSpPr/>
            <p:nvPr userDrawn="1"/>
          </p:nvSpPr>
          <p:spPr>
            <a:xfrm rot="5400000">
              <a:off x="2894" y="-763"/>
              <a:ext cx="3550" cy="5077"/>
            </a:xfrm>
            <a:prstGeom prst="rtTriangle">
              <a:avLst/>
            </a:prstGeom>
            <a:solidFill>
              <a:srgbClr val="BBD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直角三角形 27"/>
            <p:cNvSpPr/>
            <p:nvPr userDrawn="1"/>
          </p:nvSpPr>
          <p:spPr>
            <a:xfrm rot="5400000">
              <a:off x="828" y="-828"/>
              <a:ext cx="3849" cy="5505"/>
            </a:xfrm>
            <a:prstGeom prst="rtTriangle">
              <a:avLst/>
            </a:prstGeom>
            <a:solidFill>
              <a:srgbClr val="2C6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 userDrawn="1"/>
        </p:nvSpPr>
        <p:spPr>
          <a:xfrm rot="5400000" flipH="1">
            <a:off x="709930" y="2867660"/>
            <a:ext cx="3292475" cy="4711700"/>
          </a:xfrm>
          <a:prstGeom prst="rtTriangle">
            <a:avLst/>
          </a:prstGeom>
          <a:solidFill>
            <a:srgbClr val="2C6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0" y="0"/>
            <a:ext cx="5837555" cy="4603115"/>
            <a:chOff x="0" y="0"/>
            <a:chExt cx="6293" cy="4962"/>
          </a:xfrm>
        </p:grpSpPr>
        <p:sp>
          <p:nvSpPr>
            <p:cNvPr id="23" name="直角三角形 22"/>
            <p:cNvSpPr/>
            <p:nvPr userDrawn="1"/>
          </p:nvSpPr>
          <p:spPr>
            <a:xfrm rot="5400000">
              <a:off x="764" y="649"/>
              <a:ext cx="3550" cy="5077"/>
            </a:xfrm>
            <a:prstGeom prst="rtTriangle">
              <a:avLst/>
            </a:prstGeom>
            <a:pattFill prst="ltHorz">
              <a:fgClr>
                <a:srgbClr val="2C608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直角三角形 20"/>
            <p:cNvSpPr/>
            <p:nvPr userDrawn="1"/>
          </p:nvSpPr>
          <p:spPr>
            <a:xfrm rot="5400000">
              <a:off x="2181" y="-728"/>
              <a:ext cx="3385" cy="4841"/>
            </a:xfrm>
            <a:prstGeom prst="rtTriangle">
              <a:avLst/>
            </a:prstGeom>
            <a:solidFill>
              <a:srgbClr val="BBD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直角三角形 19"/>
            <p:cNvSpPr/>
            <p:nvPr userDrawn="1"/>
          </p:nvSpPr>
          <p:spPr>
            <a:xfrm rot="5400000">
              <a:off x="828" y="-828"/>
              <a:ext cx="3849" cy="5505"/>
            </a:xfrm>
            <a:prstGeom prst="rtTriangle">
              <a:avLst/>
            </a:prstGeom>
            <a:solidFill>
              <a:srgbClr val="2C6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8" name="直角三角形 27"/>
          <p:cNvSpPr/>
          <p:nvPr userDrawn="1"/>
        </p:nvSpPr>
        <p:spPr>
          <a:xfrm rot="5400000" flipH="1">
            <a:off x="537845" y="3841750"/>
            <a:ext cx="2490470" cy="3564890"/>
          </a:xfrm>
          <a:prstGeom prst="rtTriangle">
            <a:avLst/>
          </a:prstGeom>
          <a:solidFill>
            <a:srgbClr val="BBD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0"/>
            <a:ext cx="1413510" cy="1115060"/>
            <a:chOff x="0" y="0"/>
            <a:chExt cx="6293" cy="4962"/>
          </a:xfrm>
        </p:grpSpPr>
        <p:sp>
          <p:nvSpPr>
            <p:cNvPr id="11" name="直角三角形 10"/>
            <p:cNvSpPr/>
            <p:nvPr userDrawn="1"/>
          </p:nvSpPr>
          <p:spPr>
            <a:xfrm rot="5400000">
              <a:off x="764" y="649"/>
              <a:ext cx="3550" cy="5077"/>
            </a:xfrm>
            <a:prstGeom prst="rtTriangle">
              <a:avLst/>
            </a:prstGeom>
            <a:pattFill prst="ltHorz">
              <a:fgClr>
                <a:srgbClr val="2C608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rot="5400000">
              <a:off x="2181" y="-728"/>
              <a:ext cx="3385" cy="4841"/>
            </a:xfrm>
            <a:prstGeom prst="rtTriangle">
              <a:avLst/>
            </a:prstGeom>
            <a:solidFill>
              <a:srgbClr val="BBD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直角三角形 12"/>
            <p:cNvSpPr/>
            <p:nvPr userDrawn="1"/>
          </p:nvSpPr>
          <p:spPr>
            <a:xfrm rot="5400000">
              <a:off x="828" y="-828"/>
              <a:ext cx="3849" cy="5505"/>
            </a:xfrm>
            <a:prstGeom prst="rtTriangle">
              <a:avLst/>
            </a:prstGeom>
            <a:solidFill>
              <a:srgbClr val="2C6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3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8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9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0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1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3.xml"/><Relationship Id="rId2" Type="http://schemas.openxmlformats.org/officeDocument/2006/relationships/image" Target="../media/image12.png"/><Relationship Id="rId1" Type="http://schemas.openxmlformats.org/officeDocument/2006/relationships/tags" Target="../tags/tag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4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5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7.xml"/><Relationship Id="rId2" Type="http://schemas.openxmlformats.org/officeDocument/2006/relationships/image" Target="../media/image15.png"/><Relationship Id="rId1" Type="http://schemas.openxmlformats.org/officeDocument/2006/relationships/tags" Target="../tags/tag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8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9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1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2.xml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3.xml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4.xml"/><Relationship Id="rId1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5.xml"/><Relationship Id="rId1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6.xml"/><Relationship Id="rId1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7.xml"/><Relationship Id="rId1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8.xml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9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0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2.xml"/><Relationship Id="rId2" Type="http://schemas.openxmlformats.org/officeDocument/2006/relationships/image" Target="../media/image3.png"/><Relationship Id="rId1" Type="http://schemas.openxmlformats.org/officeDocument/2006/relationships/tags" Target="../tags/tag4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4.xml"/><Relationship Id="rId2" Type="http://schemas.openxmlformats.org/officeDocument/2006/relationships/image" Target="../media/image4.png"/><Relationship Id="rId1" Type="http://schemas.openxmlformats.org/officeDocument/2006/relationships/tags" Target="../tags/tag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5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6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41400" y="2715895"/>
            <a:ext cx="96348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sz="3200" b="0">
                <a:latin typeface="方正小标宋简体" panose="03000509000000000000" charset="-122"/>
                <a:ea typeface="方正小标宋简体" panose="03000509000000000000" charset="-122"/>
              </a:rPr>
              <a:t>住房公积金人员增减和补缴网上办理操作流程</a:t>
            </a:r>
            <a:endParaRPr lang="zh-CN" altLang="en-US" sz="3200">
              <a:latin typeface="方正小标宋简体" panose="03000509000000000000" charset="-122"/>
              <a:ea typeface="方正小标宋简体" panose="03000509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38885" y="191770"/>
            <a:ext cx="804926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8305"/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二、如何办理人员增减</a:t>
            </a:r>
            <a:r>
              <a:rPr lang="zh-CN" sz="2000" b="1">
                <a:latin typeface="黑体" panose="02010609060101010101" charset="-122"/>
                <a:ea typeface="黑体" panose="02010609060101010101" charset="-122"/>
                <a:sym typeface="+mn-ea"/>
              </a:rPr>
              <a:t>和基数调整</a:t>
            </a:r>
            <a:endParaRPr lang="zh-CN" sz="2000" b="1">
              <a:latin typeface="黑体" panose="02010609060101010101" charset="-122"/>
              <a:ea typeface="黑体" panose="02010609060101010101" charset="-122"/>
            </a:endParaRPr>
          </a:p>
          <a:p>
            <a:pPr indent="408305"/>
            <a:endParaRPr 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04010" y="590550"/>
            <a:ext cx="95516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/>
            <a:r>
              <a:rPr lang="zh-CN" sz="1600" b="0">
                <a:solidFill>
                  <a:srgbClr val="FF0000"/>
                </a:solidFill>
                <a:ea typeface="宋体" panose="02010600030101010101" pitchFamily="2" charset="-122"/>
              </a:rPr>
              <a:t>公积金增减（包含缴存基数调整）同一个月</a:t>
            </a:r>
            <a:r>
              <a:rPr lang="zh-CN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份</a:t>
            </a:r>
            <a:r>
              <a:rPr lang="zh-CN" sz="1600" b="0">
                <a:solidFill>
                  <a:srgbClr val="FF0000"/>
                </a:solidFill>
                <a:ea typeface="宋体" panose="02010600030101010101" pitchFamily="2" charset="-122"/>
              </a:rPr>
              <a:t>的清册仅能办理一次，</a:t>
            </a:r>
            <a:r>
              <a:rPr lang="zh-CN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每月无人员增减也需申报清册，直接</a:t>
            </a:r>
            <a:r>
              <a:rPr lang="en-US" altLang="zh-CN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保存并提交清册</a:t>
            </a:r>
            <a:r>
              <a:rPr lang="en-US" altLang="zh-CN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即可。</a:t>
            </a:r>
            <a:r>
              <a:rPr lang="zh-CN" sz="1600" b="0">
                <a:ea typeface="宋体" panose="02010600030101010101" pitchFamily="2" charset="-122"/>
              </a:rPr>
              <a:t>第四步</a:t>
            </a:r>
            <a:r>
              <a:rPr lang="zh-CN" sz="1600">
                <a:ea typeface="宋体" panose="02010600030101010101" pitchFamily="2" charset="-122"/>
                <a:sym typeface="+mn-ea"/>
              </a:rPr>
              <a:t>方式</a:t>
            </a:r>
            <a:r>
              <a:rPr lang="en-US" altLang="zh-CN" sz="1600">
                <a:ea typeface="宋体" panose="02010600030101010101" pitchFamily="2" charset="-122"/>
                <a:sym typeface="+mn-ea"/>
              </a:rPr>
              <a:t>1</a:t>
            </a:r>
            <a:r>
              <a:rPr lang="zh-CN" sz="1600" b="0">
                <a:ea typeface="宋体" panose="02010600030101010101" pitchFamily="2" charset="-122"/>
              </a:rPr>
              <a:t>：点击</a:t>
            </a:r>
            <a:r>
              <a:rPr lang="en-US" altLang="zh-CN" sz="1600" b="0">
                <a:ea typeface="宋体" panose="02010600030101010101" pitchFamily="2" charset="-122"/>
              </a:rPr>
              <a:t>“</a:t>
            </a:r>
            <a:r>
              <a:rPr lang="zh-CN" sz="1600" b="0">
                <a:ea typeface="宋体" panose="02010600030101010101" pitchFamily="2" charset="-122"/>
              </a:rPr>
              <a:t>读入</a:t>
            </a:r>
            <a:r>
              <a:rPr lang="en-US" altLang="zh-CN" sz="1600" b="0">
                <a:ea typeface="宋体" panose="02010600030101010101" pitchFamily="2" charset="-122"/>
              </a:rPr>
              <a:t>EXCEL</a:t>
            </a:r>
            <a:r>
              <a:rPr lang="en-US" altLang="zh-CN" sz="1600"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1600">
                <a:ea typeface="宋体" panose="02010600030101010101" pitchFamily="2" charset="-122"/>
                <a:sym typeface="+mn-ea"/>
              </a:rPr>
              <a:t>，系统会自动检测新增人员是否仍存在正常缴存账户并弹框</a:t>
            </a:r>
            <a:r>
              <a:rPr lang="zh-CN" altLang="en-US" sz="1600">
                <a:ea typeface="宋体" panose="02010600030101010101" pitchFamily="2" charset="-122"/>
                <a:sym typeface="+mn-ea"/>
              </a:rPr>
              <a:t>提示。</a:t>
            </a:r>
            <a:endParaRPr lang="zh-CN" altLang="en-US" sz="160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605" y="1560830"/>
            <a:ext cx="10946130" cy="31540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38885" y="191770"/>
            <a:ext cx="804926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8305"/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二、如何办理人员增减</a:t>
            </a:r>
            <a:r>
              <a:rPr lang="zh-CN" sz="2000" b="1">
                <a:latin typeface="黑体" panose="02010609060101010101" charset="-122"/>
                <a:ea typeface="黑体" panose="02010609060101010101" charset="-122"/>
                <a:sym typeface="+mn-ea"/>
              </a:rPr>
              <a:t>和基数调整</a:t>
            </a:r>
            <a:endParaRPr lang="zh-CN" sz="2000" b="1">
              <a:latin typeface="黑体" panose="02010609060101010101" charset="-122"/>
              <a:ea typeface="黑体" panose="02010609060101010101" charset="-122"/>
            </a:endParaRPr>
          </a:p>
          <a:p>
            <a:pPr indent="408305"/>
            <a:endParaRPr 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04010" y="590550"/>
            <a:ext cx="95516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/>
            <a:r>
              <a:rPr lang="zh-CN" sz="1600" b="0">
                <a:solidFill>
                  <a:srgbClr val="FF0000"/>
                </a:solidFill>
                <a:ea typeface="宋体" panose="02010600030101010101" pitchFamily="2" charset="-122"/>
              </a:rPr>
              <a:t>公积金增减（包含缴存基数调整）同一个月</a:t>
            </a:r>
            <a:r>
              <a:rPr lang="zh-CN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份</a:t>
            </a:r>
            <a:r>
              <a:rPr lang="zh-CN" sz="1600" b="0">
                <a:solidFill>
                  <a:srgbClr val="FF0000"/>
                </a:solidFill>
                <a:ea typeface="宋体" panose="02010600030101010101" pitchFamily="2" charset="-122"/>
              </a:rPr>
              <a:t>的清册仅能办理一次，</a:t>
            </a:r>
            <a:r>
              <a:rPr lang="zh-CN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每月无人员增减也需申报清册，直接</a:t>
            </a:r>
            <a:r>
              <a:rPr lang="en-US" altLang="zh-CN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保存并提交清册</a:t>
            </a:r>
            <a:r>
              <a:rPr lang="en-US" altLang="zh-CN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即可。</a:t>
            </a:r>
            <a:r>
              <a:rPr lang="zh-CN" sz="1600" b="0">
                <a:ea typeface="宋体" panose="02010600030101010101" pitchFamily="2" charset="-122"/>
              </a:rPr>
              <a:t>第四步方式</a:t>
            </a:r>
            <a:r>
              <a:rPr lang="en-US" altLang="zh-CN" sz="1600" b="0">
                <a:ea typeface="宋体" panose="02010600030101010101" pitchFamily="2" charset="-122"/>
              </a:rPr>
              <a:t>2</a:t>
            </a:r>
            <a:r>
              <a:rPr lang="zh-CN" sz="1600" b="0">
                <a:ea typeface="宋体" panose="02010600030101010101" pitchFamily="2" charset="-122"/>
              </a:rPr>
              <a:t>：直接在各个模块</a:t>
            </a:r>
            <a:r>
              <a:rPr lang="en-US" altLang="zh-CN" sz="1600" b="0">
                <a:ea typeface="宋体" panose="02010600030101010101" pitchFamily="2" charset="-122"/>
              </a:rPr>
              <a:t>“</a:t>
            </a:r>
            <a:r>
              <a:rPr lang="zh-CN" altLang="en-US" sz="1600" b="0">
                <a:ea typeface="宋体" panose="02010600030101010101" pitchFamily="2" charset="-122"/>
              </a:rPr>
              <a:t>增加个人</a:t>
            </a:r>
            <a:r>
              <a:rPr lang="en-US" altLang="zh-CN" sz="1600" b="0">
                <a:ea typeface="宋体" panose="02010600030101010101" pitchFamily="2" charset="-122"/>
              </a:rPr>
              <a:t>”</a:t>
            </a:r>
            <a:r>
              <a:rPr lang="zh-CN" altLang="en-US" sz="1600" b="0">
                <a:ea typeface="宋体" panose="02010600030101010101" pitchFamily="2" charset="-122"/>
              </a:rPr>
              <a:t>，</a:t>
            </a:r>
            <a:r>
              <a:rPr lang="zh-CN" altLang="en-US" sz="1600" b="0">
                <a:solidFill>
                  <a:srgbClr val="FF0000"/>
                </a:solidFill>
                <a:ea typeface="宋体" panose="02010600030101010101" pitchFamily="2" charset="-122"/>
              </a:rPr>
              <a:t>注意</a:t>
            </a:r>
            <a:r>
              <a:rPr lang="en-US" altLang="zh-CN" sz="1600" b="0">
                <a:solidFill>
                  <a:srgbClr val="FF0000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1600" b="0">
                <a:solidFill>
                  <a:srgbClr val="FF0000"/>
                </a:solidFill>
                <a:ea typeface="宋体" panose="02010600030101010101" pitchFamily="2" charset="-122"/>
              </a:rPr>
              <a:t>启封</a:t>
            </a:r>
            <a:r>
              <a:rPr lang="en-US" altLang="zh-CN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1600" b="0">
                <a:solidFill>
                  <a:srgbClr val="FF0000"/>
                </a:solidFill>
                <a:ea typeface="宋体" panose="02010600030101010101" pitchFamily="2" charset="-122"/>
              </a:rPr>
              <a:t>账户仅适用于在本单位该职工仍有</a:t>
            </a:r>
            <a:r>
              <a:rPr lang="en-US" altLang="zh-CN" sz="1600" b="0">
                <a:solidFill>
                  <a:srgbClr val="FF0000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1600" b="0">
                <a:solidFill>
                  <a:srgbClr val="FF0000"/>
                </a:solidFill>
                <a:ea typeface="宋体" panose="02010600030101010101" pitchFamily="2" charset="-122"/>
              </a:rPr>
              <a:t>封存</a:t>
            </a:r>
            <a:r>
              <a:rPr lang="en-US" altLang="zh-CN" sz="1600" b="0">
                <a:solidFill>
                  <a:srgbClr val="FF0000"/>
                </a:solidFill>
                <a:ea typeface="宋体" panose="02010600030101010101" pitchFamily="2" charset="-122"/>
              </a:rPr>
              <a:t>”</a:t>
            </a:r>
            <a:r>
              <a:rPr lang="zh-CN" altLang="en-US" sz="1600" b="0">
                <a:solidFill>
                  <a:srgbClr val="FF0000"/>
                </a:solidFill>
                <a:ea typeface="宋体" panose="02010600030101010101" pitchFamily="2" charset="-122"/>
              </a:rPr>
              <a:t>账户。</a:t>
            </a:r>
            <a:endParaRPr lang="zh-CN" altLang="en-US" sz="1600" b="0">
              <a:solidFill>
                <a:srgbClr val="FF0000"/>
              </a:solidFill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605" y="1683385"/>
            <a:ext cx="11146155" cy="34912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38885" y="191770"/>
            <a:ext cx="804926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8305"/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二、如何办理人员增减</a:t>
            </a:r>
            <a:r>
              <a:rPr lang="zh-CN" sz="2000" b="1">
                <a:latin typeface="黑体" panose="02010609060101010101" charset="-122"/>
                <a:ea typeface="黑体" panose="02010609060101010101" charset="-122"/>
                <a:sym typeface="+mn-ea"/>
              </a:rPr>
              <a:t>和基数调整</a:t>
            </a:r>
            <a:endParaRPr lang="zh-CN" sz="2000" b="1">
              <a:latin typeface="黑体" panose="02010609060101010101" charset="-122"/>
              <a:ea typeface="黑体" panose="02010609060101010101" charset="-122"/>
            </a:endParaRPr>
          </a:p>
          <a:p>
            <a:pPr indent="408305"/>
            <a:endParaRPr 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04010" y="579755"/>
            <a:ext cx="95516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/>
            <a:r>
              <a:rPr lang="zh-CN" sz="1600" b="0">
                <a:solidFill>
                  <a:srgbClr val="FF0000"/>
                </a:solidFill>
                <a:ea typeface="宋体" panose="02010600030101010101" pitchFamily="2" charset="-122"/>
              </a:rPr>
              <a:t>公积金增减（包含缴存基数调整）同一个月</a:t>
            </a:r>
            <a:r>
              <a:rPr lang="zh-CN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份</a:t>
            </a:r>
            <a:r>
              <a:rPr lang="zh-CN" sz="1600" b="0">
                <a:solidFill>
                  <a:srgbClr val="FF0000"/>
                </a:solidFill>
                <a:ea typeface="宋体" panose="02010600030101010101" pitchFamily="2" charset="-122"/>
              </a:rPr>
              <a:t>的清册仅能办理一次，</a:t>
            </a:r>
            <a:r>
              <a:rPr lang="zh-CN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每月无人员增减也需申报清册，直接</a:t>
            </a:r>
            <a:r>
              <a:rPr lang="en-US" altLang="zh-CN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保存并提交清册</a:t>
            </a:r>
            <a:r>
              <a:rPr lang="en-US" altLang="zh-CN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即可。</a:t>
            </a:r>
            <a:r>
              <a:rPr lang="zh-CN" sz="1600" b="0">
                <a:ea typeface="宋体" panose="02010600030101010101" pitchFamily="2" charset="-122"/>
              </a:rPr>
              <a:t>第五步：</a:t>
            </a:r>
            <a:r>
              <a:rPr lang="en-US" altLang="zh-CN" sz="1600" b="0">
                <a:ea typeface="宋体" panose="02010600030101010101" pitchFamily="2" charset="-122"/>
              </a:rPr>
              <a:t>“</a:t>
            </a:r>
            <a:r>
              <a:rPr lang="zh-CN" altLang="en-US" sz="1600" b="0">
                <a:ea typeface="宋体" panose="02010600030101010101" pitchFamily="2" charset="-122"/>
              </a:rPr>
              <a:t>保存清册</a:t>
            </a:r>
            <a:r>
              <a:rPr lang="en-US" altLang="zh-CN" sz="1600" b="0">
                <a:ea typeface="宋体" panose="02010600030101010101" pitchFamily="2" charset="-122"/>
              </a:rPr>
              <a:t>”</a:t>
            </a:r>
            <a:r>
              <a:rPr lang="zh-CN" altLang="en-US" sz="1600" b="0">
                <a:ea typeface="宋体" panose="02010600030101010101" pitchFamily="2" charset="-122"/>
              </a:rPr>
              <a:t>后，</a:t>
            </a:r>
            <a:r>
              <a:rPr lang="zh-CN" sz="1600" b="0">
                <a:ea typeface="宋体" panose="02010600030101010101" pitchFamily="2" charset="-122"/>
              </a:rPr>
              <a:t>点击“生成汇总表”，可确认本月增减情况及变动后的月应缴</a:t>
            </a:r>
            <a:r>
              <a:rPr lang="zh-CN" sz="1600" b="0">
                <a:ea typeface="宋体" panose="02010600030101010101" pitchFamily="2" charset="-122"/>
              </a:rPr>
              <a:t>额。</a:t>
            </a:r>
            <a:endParaRPr lang="zh-CN" sz="1600" b="0"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870" y="1332230"/>
            <a:ext cx="10775950" cy="50717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38885" y="191770"/>
            <a:ext cx="804926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8305"/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二、如何办理人员增减</a:t>
            </a:r>
            <a:r>
              <a:rPr lang="zh-CN" sz="2000" b="1">
                <a:latin typeface="黑体" panose="02010609060101010101" charset="-122"/>
                <a:ea typeface="黑体" panose="02010609060101010101" charset="-122"/>
                <a:sym typeface="+mn-ea"/>
              </a:rPr>
              <a:t>和基数调整</a:t>
            </a:r>
            <a:endParaRPr lang="zh-CN" sz="2000" b="1">
              <a:latin typeface="黑体" panose="02010609060101010101" charset="-122"/>
              <a:ea typeface="黑体" panose="02010609060101010101" charset="-122"/>
            </a:endParaRPr>
          </a:p>
          <a:p>
            <a:pPr indent="408305"/>
            <a:endParaRPr 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04010" y="579755"/>
            <a:ext cx="95516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/>
            <a:r>
              <a:rPr lang="zh-CN" sz="1600" b="0">
                <a:solidFill>
                  <a:srgbClr val="FF0000"/>
                </a:solidFill>
                <a:ea typeface="宋体" panose="02010600030101010101" pitchFamily="2" charset="-122"/>
              </a:rPr>
              <a:t>公积金增减（包含缴存基数调整）同一个月</a:t>
            </a:r>
            <a:r>
              <a:rPr lang="zh-CN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份</a:t>
            </a:r>
            <a:r>
              <a:rPr lang="zh-CN" sz="1600" b="0">
                <a:solidFill>
                  <a:srgbClr val="FF0000"/>
                </a:solidFill>
                <a:ea typeface="宋体" panose="02010600030101010101" pitchFamily="2" charset="-122"/>
              </a:rPr>
              <a:t>的清册仅能办理一次，</a:t>
            </a:r>
            <a:r>
              <a:rPr lang="zh-CN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每月无人员增减也需申报清册，直接</a:t>
            </a:r>
            <a:r>
              <a:rPr lang="en-US" altLang="zh-CN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保存并提交清册</a:t>
            </a:r>
            <a:r>
              <a:rPr lang="en-US" altLang="zh-CN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即可。</a:t>
            </a:r>
            <a:r>
              <a:rPr lang="zh-CN" sz="1600" b="0">
                <a:ea typeface="宋体" panose="02010600030101010101" pitchFamily="2" charset="-122"/>
              </a:rPr>
              <a:t>第六步：确认本月汇缴情况</a:t>
            </a:r>
            <a:r>
              <a:rPr lang="zh-CN" altLang="en-US" sz="1600" b="0">
                <a:ea typeface="宋体" panose="02010600030101010101" pitchFamily="2" charset="-122"/>
              </a:rPr>
              <a:t>后，</a:t>
            </a:r>
            <a:r>
              <a:rPr lang="zh-CN" sz="1600" b="0">
                <a:ea typeface="宋体" panose="02010600030101010101" pitchFamily="2" charset="-122"/>
              </a:rPr>
              <a:t>点击“保存清册并提交”，再次确认汇缴金额无误后提交</a:t>
            </a:r>
            <a:r>
              <a:rPr lang="zh-CN" sz="1600" b="0">
                <a:ea typeface="宋体" panose="02010600030101010101" pitchFamily="2" charset="-122"/>
              </a:rPr>
              <a:t>即可。</a:t>
            </a:r>
            <a:endParaRPr lang="zh-CN" sz="1600" b="0"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045" y="1841500"/>
            <a:ext cx="11023600" cy="33070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38885" y="180340"/>
            <a:ext cx="80492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8305"/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三、如何查询清册是否已审核通过</a:t>
            </a:r>
            <a:endParaRPr 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59255" y="763270"/>
            <a:ext cx="95516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/>
            <a:r>
              <a:rPr lang="zh-CN" sz="2000" b="0">
                <a:ea typeface="宋体" panose="02010600030101010101" pitchFamily="2" charset="-122"/>
              </a:rPr>
              <a:t>在</a:t>
            </a:r>
            <a:r>
              <a:rPr lang="en-US" altLang="zh-CN" sz="2000" b="0">
                <a:ea typeface="宋体" panose="02010600030101010101" pitchFamily="2" charset="-122"/>
              </a:rPr>
              <a:t>“</a:t>
            </a:r>
            <a:r>
              <a:rPr lang="zh-CN" altLang="en-US" sz="2000" b="0">
                <a:ea typeface="宋体" panose="02010600030101010101" pitchFamily="2" charset="-122"/>
              </a:rPr>
              <a:t>已提交清册</a:t>
            </a:r>
            <a:r>
              <a:rPr lang="en-US" altLang="zh-CN" sz="2000" b="0">
                <a:ea typeface="宋体" panose="02010600030101010101" pitchFamily="2" charset="-122"/>
              </a:rPr>
              <a:t>”</a:t>
            </a:r>
            <a:r>
              <a:rPr lang="zh-CN" altLang="en-US" sz="2000" b="0">
                <a:ea typeface="宋体" panose="02010600030101010101" pitchFamily="2" charset="-122"/>
              </a:rPr>
              <a:t>内查看清册状态，审核通过时清册状态显示为</a:t>
            </a:r>
            <a:r>
              <a:rPr lang="en-US" altLang="zh-CN" sz="2000" b="0">
                <a:ea typeface="宋体" panose="02010600030101010101" pitchFamily="2" charset="-122"/>
              </a:rPr>
              <a:t>“</a:t>
            </a:r>
            <a:r>
              <a:rPr lang="zh-CN" altLang="en-US" sz="2000" b="0">
                <a:ea typeface="宋体" panose="02010600030101010101" pitchFamily="2" charset="-122"/>
              </a:rPr>
              <a:t>清册</a:t>
            </a:r>
            <a:r>
              <a:rPr lang="zh-CN" altLang="en-US" sz="2000" b="0">
                <a:ea typeface="宋体" panose="02010600030101010101" pitchFamily="2" charset="-122"/>
              </a:rPr>
              <a:t>已审核通过，请汇缴资金</a:t>
            </a:r>
            <a:r>
              <a:rPr lang="en-US" altLang="zh-CN" sz="2000" b="0">
                <a:ea typeface="宋体" panose="02010600030101010101" pitchFamily="2" charset="-122"/>
              </a:rPr>
              <a:t>”</a:t>
            </a:r>
            <a:r>
              <a:rPr lang="zh-CN" altLang="en-US" sz="2000" b="0">
                <a:ea typeface="宋体" panose="02010600030101010101" pitchFamily="2" charset="-122"/>
              </a:rPr>
              <a:t>，即可汇款，</a:t>
            </a:r>
            <a:r>
              <a:rPr lang="zh-CN" altLang="en-US" sz="2000" b="0">
                <a:solidFill>
                  <a:srgbClr val="FF0000"/>
                </a:solidFill>
                <a:ea typeface="宋体" panose="02010600030101010101" pitchFamily="2" charset="-122"/>
              </a:rPr>
              <a:t>汇款时注意备注单位代码</a:t>
            </a:r>
            <a:r>
              <a:rPr lang="en-US" altLang="zh-CN" sz="2000" b="0">
                <a:solidFill>
                  <a:srgbClr val="FF0000"/>
                </a:solidFill>
                <a:ea typeface="宋体" panose="02010600030101010101" pitchFamily="2" charset="-122"/>
              </a:rPr>
              <a:t>+</a:t>
            </a:r>
            <a:r>
              <a:rPr lang="zh-CN" altLang="en-US" sz="2000" b="0">
                <a:solidFill>
                  <a:srgbClr val="FF0000"/>
                </a:solidFill>
                <a:ea typeface="宋体" panose="02010600030101010101" pitchFamily="2" charset="-122"/>
              </a:rPr>
              <a:t>月份</a:t>
            </a:r>
            <a:r>
              <a:rPr lang="zh-CN" altLang="en-US" sz="2000" b="0">
                <a:ea typeface="宋体" panose="02010600030101010101" pitchFamily="2" charset="-122"/>
              </a:rPr>
              <a:t>。</a:t>
            </a:r>
            <a:endParaRPr lang="zh-CN" altLang="en-US" sz="2000" b="0"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8295" y="1805305"/>
            <a:ext cx="11476990" cy="36791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38885" y="169545"/>
            <a:ext cx="80492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8305"/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四、如何修改未提交</a:t>
            </a:r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清册</a:t>
            </a:r>
            <a:endParaRPr 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59255" y="763270"/>
            <a:ext cx="95516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/>
            <a:r>
              <a:rPr lang="zh-CN" sz="2000" b="0">
                <a:ea typeface="宋体" panose="02010600030101010101" pitchFamily="2" charset="-122"/>
              </a:rPr>
              <a:t>在</a:t>
            </a:r>
            <a:r>
              <a:rPr lang="en-US" altLang="zh-CN" sz="2000" b="0">
                <a:ea typeface="宋体" panose="02010600030101010101" pitchFamily="2" charset="-122"/>
              </a:rPr>
              <a:t>“</a:t>
            </a:r>
            <a:r>
              <a:rPr lang="zh-CN" altLang="en-US" sz="2000" b="0">
                <a:ea typeface="宋体" panose="02010600030101010101" pitchFamily="2" charset="-122"/>
              </a:rPr>
              <a:t>未提交清册</a:t>
            </a:r>
            <a:r>
              <a:rPr lang="en-US" altLang="zh-CN" sz="2000" b="0">
                <a:ea typeface="宋体" panose="02010600030101010101" pitchFamily="2" charset="-122"/>
              </a:rPr>
              <a:t>”</a:t>
            </a:r>
            <a:r>
              <a:rPr lang="zh-CN" altLang="en-US" sz="2000" b="0">
                <a:ea typeface="宋体" panose="02010600030101010101" pitchFamily="2" charset="-122"/>
              </a:rPr>
              <a:t>内点击</a:t>
            </a:r>
            <a:r>
              <a:rPr lang="en-US" altLang="zh-CN" sz="2000" b="0">
                <a:ea typeface="宋体" panose="02010600030101010101" pitchFamily="2" charset="-122"/>
              </a:rPr>
              <a:t>“</a:t>
            </a:r>
            <a:r>
              <a:rPr lang="zh-CN" altLang="en-US" sz="2000" b="0">
                <a:ea typeface="宋体" panose="02010600030101010101" pitchFamily="2" charset="-122"/>
              </a:rPr>
              <a:t>修改</a:t>
            </a:r>
            <a:r>
              <a:rPr lang="en-US" altLang="zh-CN" sz="2000" b="0">
                <a:ea typeface="宋体" panose="02010600030101010101" pitchFamily="2" charset="-122"/>
              </a:rPr>
              <a:t>”</a:t>
            </a:r>
            <a:r>
              <a:rPr lang="zh-CN" altLang="en-US" sz="2000" b="0">
                <a:ea typeface="宋体" panose="02010600030101010101" pitchFamily="2" charset="-122"/>
              </a:rPr>
              <a:t>，可重新修改未提交的清册，修改完成后可提交</a:t>
            </a:r>
            <a:r>
              <a:rPr lang="zh-CN" altLang="en-US" sz="2000" b="0">
                <a:ea typeface="宋体" panose="02010600030101010101" pitchFamily="2" charset="-122"/>
              </a:rPr>
              <a:t>审核。</a:t>
            </a:r>
            <a:endParaRPr lang="zh-CN" altLang="en-US" sz="2000" b="0"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15" y="1571625"/>
            <a:ext cx="11645900" cy="40373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38885" y="169545"/>
            <a:ext cx="80492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8305"/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五、如何办理补缴业务</a:t>
            </a:r>
            <a:endParaRPr 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238885" y="568325"/>
            <a:ext cx="104063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lang="zh-CN" sz="1600" b="0">
                <a:ea typeface="宋体" panose="02010600030101010101" pitchFamily="2" charset="-122"/>
              </a:rPr>
              <a:t>第一步：点击“单位补缴</a:t>
            </a:r>
            <a:r>
              <a:rPr lang="zh-CN" sz="1600" b="0">
                <a:ea typeface="宋体" panose="02010600030101010101" pitchFamily="2" charset="-122"/>
              </a:rPr>
              <a:t>申报”，选择补缴方式（差额或月份），增加需要补缴的人员，填写“补缴金额”，“开始及截止月份”，确认信息填写正确后，点击“保存”。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090" y="1652905"/>
            <a:ext cx="11767820" cy="37179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38885" y="169545"/>
            <a:ext cx="80492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8305"/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五、如何办理补缴业务</a:t>
            </a:r>
            <a:endParaRPr 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238885" y="568325"/>
            <a:ext cx="1040638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lang="zh-CN" sz="1600" b="0">
                <a:ea typeface="宋体" panose="02010600030101010101" pitchFamily="2" charset="-122"/>
              </a:rPr>
              <a:t>第二步：生成汇总表，</a:t>
            </a:r>
            <a:r>
              <a:rPr lang="zh-CN" sz="1600">
                <a:ea typeface="宋体" panose="02010600030101010101" pitchFamily="2" charset="-122"/>
                <a:sym typeface="+mn-ea"/>
              </a:rPr>
              <a:t>打印并加盖单位公章</a:t>
            </a:r>
            <a:r>
              <a:rPr lang="zh-CN" sz="1600" b="0">
                <a:ea typeface="宋体" panose="02010600030101010101" pitchFamily="2" charset="-122"/>
              </a:rPr>
              <a:t>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57325" y="1029335"/>
            <a:ext cx="9770110" cy="51727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38885" y="169545"/>
            <a:ext cx="80492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8305"/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五、如何办理补缴业务</a:t>
            </a:r>
            <a:endParaRPr 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38885" y="568325"/>
            <a:ext cx="99510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lang="zh-CN" sz="1600" b="0">
                <a:ea typeface="宋体" panose="02010600030101010101" pitchFamily="2" charset="-122"/>
              </a:rPr>
              <a:t>第三步：点击“扫描件”，上传已盖章的汇总表、经办人身份证原件及补缴相关证明材料（一般为社保增加表或补缴说明、补缴文件等），再点击“保存</a:t>
            </a:r>
            <a:r>
              <a:rPr lang="zh-CN" sz="1600" b="0">
                <a:ea typeface="宋体" panose="02010600030101010101" pitchFamily="2" charset="-122"/>
              </a:rPr>
              <a:t>图片”，确认扫描件保存成功后点击“保存并提交”。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8540" y="1407795"/>
            <a:ext cx="7851775" cy="48501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38885" y="180340"/>
            <a:ext cx="80492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8305"/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六、如何查询补缴</a:t>
            </a:r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业务是否已审核通过</a:t>
            </a:r>
            <a:endParaRPr 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91945" y="763270"/>
            <a:ext cx="1041781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/>
            <a:r>
              <a:rPr lang="zh-CN" sz="2000" b="0">
                <a:ea typeface="宋体" panose="02010600030101010101" pitchFamily="2" charset="-122"/>
              </a:rPr>
              <a:t>在</a:t>
            </a:r>
            <a:r>
              <a:rPr lang="en-US" altLang="zh-CN" sz="2000" b="0">
                <a:ea typeface="宋体" panose="02010600030101010101" pitchFamily="2" charset="-122"/>
              </a:rPr>
              <a:t>“</a:t>
            </a:r>
            <a:r>
              <a:rPr lang="zh-CN" altLang="en-US" sz="2000" b="0">
                <a:ea typeface="宋体" panose="02010600030101010101" pitchFamily="2" charset="-122"/>
              </a:rPr>
              <a:t>已提交业务</a:t>
            </a:r>
            <a:r>
              <a:rPr lang="en-US" altLang="zh-CN" sz="2000" b="0">
                <a:ea typeface="宋体" panose="02010600030101010101" pitchFamily="2" charset="-122"/>
              </a:rPr>
              <a:t>”</a:t>
            </a:r>
            <a:r>
              <a:rPr lang="zh-CN" altLang="en-US" sz="2000" b="0">
                <a:ea typeface="宋体" panose="02010600030101010101" pitchFamily="2" charset="-122"/>
              </a:rPr>
              <a:t>内查看业务状态，审核通过时清册状态显示为</a:t>
            </a:r>
            <a:r>
              <a:rPr lang="en-US" altLang="zh-CN" sz="2000" b="0">
                <a:ea typeface="宋体" panose="02010600030101010101" pitchFamily="2" charset="-122"/>
              </a:rPr>
              <a:t>“</a:t>
            </a:r>
            <a:r>
              <a:rPr lang="zh-CN" altLang="en-US" sz="2000" b="0">
                <a:ea typeface="宋体" panose="02010600030101010101" pitchFamily="2" charset="-122"/>
              </a:rPr>
              <a:t>审核通过</a:t>
            </a:r>
            <a:r>
              <a:rPr lang="en-US" altLang="zh-CN" sz="2000" b="0">
                <a:ea typeface="宋体" panose="02010600030101010101" pitchFamily="2" charset="-122"/>
              </a:rPr>
              <a:t>”</a:t>
            </a:r>
            <a:r>
              <a:rPr lang="zh-CN" altLang="en-US" sz="2000" b="0">
                <a:ea typeface="宋体" panose="02010600030101010101" pitchFamily="2" charset="-122"/>
              </a:rPr>
              <a:t>，即可汇款，</a:t>
            </a:r>
            <a:r>
              <a:rPr lang="zh-CN" altLang="en-US" sz="2000" b="0">
                <a:solidFill>
                  <a:srgbClr val="FF0000"/>
                </a:solidFill>
                <a:ea typeface="宋体" panose="02010600030101010101" pitchFamily="2" charset="-122"/>
              </a:rPr>
              <a:t>汇款时备注单位代码</a:t>
            </a:r>
            <a:r>
              <a:rPr lang="en-US" altLang="zh-CN" sz="2000" b="0">
                <a:solidFill>
                  <a:srgbClr val="FF0000"/>
                </a:solidFill>
                <a:ea typeface="宋体" panose="02010600030101010101" pitchFamily="2" charset="-122"/>
              </a:rPr>
              <a:t>+</a:t>
            </a:r>
            <a:r>
              <a:rPr lang="zh-CN" altLang="en-US" sz="2000" b="0">
                <a:solidFill>
                  <a:srgbClr val="FF0000"/>
                </a:solidFill>
                <a:ea typeface="宋体" panose="02010600030101010101" pitchFamily="2" charset="-122"/>
              </a:rPr>
              <a:t>补缴</a:t>
            </a:r>
            <a:r>
              <a:rPr lang="zh-CN" altLang="en-US" sz="2000" b="0">
                <a:ea typeface="宋体" panose="02010600030101010101" pitchFamily="2" charset="-122"/>
              </a:rPr>
              <a:t>。</a:t>
            </a:r>
            <a:endParaRPr lang="zh-CN" altLang="en-US" sz="2000" b="0"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505" y="2007235"/>
            <a:ext cx="10836910" cy="28759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661160" y="410210"/>
            <a:ext cx="8736330" cy="5361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方正小标宋简体" panose="03000509000000000000" charset="-122"/>
                <a:ea typeface="方正小标宋简体" panose="03000509000000000000" charset="-122"/>
              </a:rPr>
              <a:t>索引</a:t>
            </a:r>
            <a:endParaRPr lang="zh-CN" altLang="en-US">
              <a:latin typeface="方正小标宋简体" panose="03000509000000000000" charset="-122"/>
              <a:ea typeface="方正小标宋简体" panose="03000509000000000000" charset="-122"/>
            </a:endParaRPr>
          </a:p>
          <a:p>
            <a:endParaRPr lang="zh-CN" altLang="en-US">
              <a:latin typeface="方正小标宋简体" panose="03000509000000000000" charset="-122"/>
              <a:ea typeface="方正小标宋简体" panose="03000509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b="1">
                <a:latin typeface="黑体" panose="02010609060101010101" charset="-122"/>
                <a:ea typeface="黑体" panose="02010609060101010101" charset="-122"/>
                <a:sym typeface="+mn-ea"/>
              </a:rPr>
              <a:t>一、如何注册登录住房公积金网上申报系统</a:t>
            </a:r>
            <a:endParaRPr lang="zh-CN" b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zh-CN" b="1">
                <a:latin typeface="黑体" panose="02010609060101010101" charset="-122"/>
                <a:ea typeface="黑体" panose="02010609060101010101" charset="-122"/>
                <a:sym typeface="+mn-ea"/>
              </a:rPr>
              <a:t>二、如何办理人员增减和基数调整</a:t>
            </a:r>
            <a:endParaRPr lang="zh-CN" b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zh-CN" b="1">
                <a:latin typeface="黑体" panose="02010609060101010101" charset="-122"/>
                <a:ea typeface="黑体" panose="02010609060101010101" charset="-122"/>
                <a:sym typeface="+mn-ea"/>
              </a:rPr>
              <a:t>三、如何查询清册是否已审核通过</a:t>
            </a:r>
            <a:endParaRPr lang="zh-CN" b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zh-CN" b="1">
                <a:latin typeface="黑体" panose="02010609060101010101" charset="-122"/>
                <a:ea typeface="黑体" panose="02010609060101010101" charset="-122"/>
                <a:sym typeface="+mn-ea"/>
              </a:rPr>
              <a:t>四、如何修改未提交清册</a:t>
            </a:r>
            <a:endParaRPr lang="zh-CN" b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zh-CN" b="1">
                <a:latin typeface="黑体" panose="02010609060101010101" charset="-122"/>
                <a:ea typeface="黑体" panose="02010609060101010101" charset="-122"/>
                <a:sym typeface="+mn-ea"/>
              </a:rPr>
              <a:t>五、如何办理补缴业务</a:t>
            </a:r>
            <a:endParaRPr lang="zh-CN" b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zh-CN" b="1">
                <a:latin typeface="黑体" panose="02010609060101010101" charset="-122"/>
                <a:ea typeface="黑体" panose="02010609060101010101" charset="-122"/>
                <a:sym typeface="+mn-ea"/>
              </a:rPr>
              <a:t>六、如何查询补缴业务是否已审核通过</a:t>
            </a:r>
            <a:endParaRPr lang="zh-CN" b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zh-CN" b="1">
                <a:latin typeface="黑体" panose="02010609060101010101" charset="-122"/>
                <a:ea typeface="黑体" panose="02010609060101010101" charset="-122"/>
                <a:sym typeface="+mn-ea"/>
              </a:rPr>
              <a:t>七、如何查询补缴退单原因</a:t>
            </a:r>
            <a:endParaRPr lang="zh-CN" b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zh-CN" b="1">
                <a:latin typeface="黑体" panose="02010609060101010101" charset="-122"/>
                <a:ea typeface="黑体" panose="02010609060101010101" charset="-122"/>
                <a:sym typeface="+mn-ea"/>
              </a:rPr>
              <a:t>八、如何取回已提交的补缴</a:t>
            </a:r>
            <a:endParaRPr lang="zh-CN" b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zh-CN" b="1">
                <a:latin typeface="黑体" panose="02010609060101010101" charset="-122"/>
                <a:ea typeface="黑体" panose="02010609060101010101" charset="-122"/>
                <a:sym typeface="+mn-ea"/>
              </a:rPr>
              <a:t>九、如何批量导入补缴</a:t>
            </a:r>
            <a:endParaRPr lang="zh-CN" b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zh-CN" b="1">
                <a:latin typeface="黑体" panose="02010609060101010101" charset="-122"/>
                <a:ea typeface="黑体" panose="02010609060101010101" charset="-122"/>
                <a:sym typeface="+mn-ea"/>
              </a:rPr>
              <a:t>十、如何办理单位信息变更</a:t>
            </a:r>
            <a:endParaRPr lang="zh-CN" b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zh-CN" b="1">
                <a:latin typeface="黑体" panose="02010609060101010101" charset="-122"/>
                <a:ea typeface="黑体" panose="02010609060101010101" charset="-122"/>
                <a:sym typeface="+mn-ea"/>
              </a:rPr>
              <a:t>十一、如何查询单位汇补缴资金已入账，并打印汇补缴回单</a:t>
            </a:r>
            <a:endParaRPr lang="zh-CN" b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zh-CN" b="1">
                <a:latin typeface="黑体" panose="02010609060101010101" charset="-122"/>
                <a:ea typeface="黑体" panose="02010609060101010101" charset="-122"/>
                <a:sym typeface="+mn-ea"/>
              </a:rPr>
              <a:t>十二、如何办理网上自主扣款汇缴</a:t>
            </a:r>
            <a:endParaRPr lang="zh-CN" b="1">
              <a:latin typeface="黑体" panose="02010609060101010101" charset="-122"/>
              <a:ea typeface="黑体" panose="02010609060101010101" charset="-122"/>
            </a:endParaRPr>
          </a:p>
          <a:p>
            <a:endParaRPr lang="zh-CN" b="1">
              <a:latin typeface="黑体" panose="02010609060101010101" charset="-122"/>
              <a:ea typeface="黑体" panose="02010609060101010101" charset="-122"/>
            </a:endParaRPr>
          </a:p>
          <a:p>
            <a:endParaRPr lang="zh-CN" b="1">
              <a:latin typeface="黑体" panose="02010609060101010101" charset="-122"/>
              <a:ea typeface="黑体" panose="02010609060101010101" charset="-122"/>
            </a:endParaRPr>
          </a:p>
          <a:p>
            <a:endParaRPr lang="zh-CN" b="1">
              <a:latin typeface="黑体" panose="02010609060101010101" charset="-122"/>
              <a:ea typeface="黑体" panose="02010609060101010101" charset="-122"/>
            </a:endParaRPr>
          </a:p>
          <a:p>
            <a:endParaRPr lang="zh-CN" b="1">
              <a:latin typeface="黑体" panose="02010609060101010101" charset="-122"/>
              <a:ea typeface="黑体" panose="02010609060101010101" charset="-122"/>
            </a:endParaRPr>
          </a:p>
          <a:p>
            <a:endParaRPr lang="zh-CN" b="1">
              <a:latin typeface="黑体" panose="02010609060101010101" charset="-122"/>
              <a:ea typeface="黑体" panose="02010609060101010101" charset="-122"/>
            </a:endParaRPr>
          </a:p>
          <a:p>
            <a:endParaRPr lang="zh-CN" b="1">
              <a:latin typeface="黑体" panose="02010609060101010101" charset="-122"/>
              <a:ea typeface="黑体" panose="02010609060101010101" charset="-122"/>
            </a:endParaRPr>
          </a:p>
          <a:p>
            <a:endParaRPr lang="zh-CN" b="1">
              <a:latin typeface="黑体" panose="02010609060101010101" charset="-122"/>
              <a:ea typeface="黑体" panose="02010609060101010101" charset="-122"/>
            </a:endParaRPr>
          </a:p>
          <a:p>
            <a:endParaRPr lang="zh-CN" b="1">
              <a:latin typeface="黑体" panose="02010609060101010101" charset="-122"/>
              <a:ea typeface="黑体" panose="02010609060101010101" charset="-122"/>
            </a:endParaRPr>
          </a:p>
          <a:p>
            <a:endParaRPr lang="zh-CN" b="1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>
              <a:latin typeface="方正小标宋简体" panose="03000509000000000000" charset="-122"/>
              <a:ea typeface="方正小标宋简体" panose="03000509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38885" y="180340"/>
            <a:ext cx="80492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8305"/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七、如何查询补缴退单</a:t>
            </a:r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原因</a:t>
            </a:r>
            <a:endParaRPr 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91945" y="763270"/>
            <a:ext cx="1041781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/>
            <a:r>
              <a:rPr lang="zh-CN" sz="2000" b="0">
                <a:ea typeface="宋体" panose="02010600030101010101" pitchFamily="2" charset="-122"/>
              </a:rPr>
              <a:t>在</a:t>
            </a:r>
            <a:r>
              <a:rPr lang="en-US" altLang="zh-CN" sz="2000" b="0">
                <a:ea typeface="宋体" panose="02010600030101010101" pitchFamily="2" charset="-122"/>
              </a:rPr>
              <a:t>“</a:t>
            </a:r>
            <a:r>
              <a:rPr lang="zh-CN" altLang="en-US" sz="2000" b="0">
                <a:ea typeface="宋体" panose="02010600030101010101" pitchFamily="2" charset="-122"/>
              </a:rPr>
              <a:t>未提交业务</a:t>
            </a:r>
            <a:r>
              <a:rPr lang="en-US" altLang="zh-CN" sz="2000" b="0">
                <a:ea typeface="宋体" panose="02010600030101010101" pitchFamily="2" charset="-122"/>
              </a:rPr>
              <a:t>”</a:t>
            </a:r>
            <a:r>
              <a:rPr lang="zh-CN" altLang="en-US" sz="2000" b="0">
                <a:ea typeface="宋体" panose="02010600030101010101" pitchFamily="2" charset="-122"/>
              </a:rPr>
              <a:t>内查看详情，查看补缴业务</a:t>
            </a:r>
            <a:r>
              <a:rPr lang="en-US" altLang="zh-CN" sz="2000" b="0">
                <a:ea typeface="宋体" panose="02010600030101010101" pitchFamily="2" charset="-122"/>
              </a:rPr>
              <a:t>“</a:t>
            </a:r>
            <a:r>
              <a:rPr lang="zh-CN" altLang="en-US" sz="2000" b="0">
                <a:ea typeface="宋体" panose="02010600030101010101" pitchFamily="2" charset="-122"/>
              </a:rPr>
              <a:t>日志</a:t>
            </a:r>
            <a:r>
              <a:rPr lang="en-US" altLang="zh-CN" sz="2000" b="0">
                <a:ea typeface="宋体" panose="02010600030101010101" pitchFamily="2" charset="-122"/>
              </a:rPr>
              <a:t>”</a:t>
            </a:r>
            <a:r>
              <a:rPr lang="zh-CN" altLang="en-US" sz="2000" b="0">
                <a:ea typeface="宋体" panose="02010600030101010101" pitchFamily="2" charset="-122"/>
              </a:rPr>
              <a:t>。</a:t>
            </a:r>
            <a:endParaRPr lang="zh-CN" altLang="en-US" sz="2000" b="0">
              <a:ea typeface="宋体" panose="02010600030101010101" pitchFamily="2" charset="-122"/>
            </a:endParaRPr>
          </a:p>
          <a:p>
            <a:pPr indent="0" algn="just" fontAlgn="auto"/>
            <a:endParaRPr lang="zh-CN" altLang="en-US" sz="2000" b="0">
              <a:ea typeface="宋体" panose="02010600030101010101" pitchFamily="2" charset="-122"/>
            </a:endParaRPr>
          </a:p>
          <a:p>
            <a:pPr indent="0" algn="just" fontAlgn="auto"/>
            <a:endParaRPr lang="zh-CN" altLang="en-US" sz="2000" b="0"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38885" y="169545"/>
            <a:ext cx="80492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8305"/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八、如何取回已提交的</a:t>
            </a:r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补缴</a:t>
            </a:r>
            <a:endParaRPr 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15060" y="763270"/>
            <a:ext cx="95516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/>
            <a:r>
              <a:rPr lang="zh-CN" sz="2000" b="0">
                <a:ea typeface="宋体" panose="02010600030101010101" pitchFamily="2" charset="-122"/>
              </a:rPr>
              <a:t>在</a:t>
            </a:r>
            <a:r>
              <a:rPr lang="en-US" altLang="zh-CN" sz="2000" b="0">
                <a:ea typeface="宋体" panose="02010600030101010101" pitchFamily="2" charset="-122"/>
              </a:rPr>
              <a:t>“</a:t>
            </a:r>
            <a:r>
              <a:rPr lang="zh-CN" altLang="en-US" sz="2000" b="0">
                <a:ea typeface="宋体" panose="02010600030101010101" pitchFamily="2" charset="-122"/>
              </a:rPr>
              <a:t>已提交业务</a:t>
            </a:r>
            <a:r>
              <a:rPr lang="en-US" altLang="zh-CN" sz="2000" b="0">
                <a:ea typeface="宋体" panose="02010600030101010101" pitchFamily="2" charset="-122"/>
              </a:rPr>
              <a:t>”</a:t>
            </a:r>
            <a:r>
              <a:rPr lang="zh-CN" altLang="en-US" sz="2000" b="0">
                <a:ea typeface="宋体" panose="02010600030101010101" pitchFamily="2" charset="-122"/>
              </a:rPr>
              <a:t>内点击</a:t>
            </a:r>
            <a:r>
              <a:rPr lang="en-US" altLang="zh-CN" sz="2000" b="0">
                <a:ea typeface="宋体" panose="02010600030101010101" pitchFamily="2" charset="-122"/>
              </a:rPr>
              <a:t>“</a:t>
            </a:r>
            <a:r>
              <a:rPr lang="zh-CN" altLang="en-US" sz="2000" b="0">
                <a:ea typeface="宋体" panose="02010600030101010101" pitchFamily="2" charset="-122"/>
              </a:rPr>
              <a:t>取回</a:t>
            </a:r>
            <a:r>
              <a:rPr lang="en-US" altLang="zh-CN" sz="2000" b="0">
                <a:ea typeface="宋体" panose="02010600030101010101" pitchFamily="2" charset="-122"/>
              </a:rPr>
              <a:t>”</a:t>
            </a:r>
            <a:r>
              <a:rPr lang="zh-CN" altLang="en-US" sz="2000" b="0">
                <a:ea typeface="宋体" panose="02010600030101010101" pitchFamily="2" charset="-122"/>
              </a:rPr>
              <a:t>，可取回已提交的补缴，</a:t>
            </a:r>
            <a:r>
              <a:rPr lang="zh-CN" altLang="en-US" sz="2000" b="0">
                <a:solidFill>
                  <a:srgbClr val="FF0000"/>
                </a:solidFill>
                <a:ea typeface="宋体" panose="02010600030101010101" pitchFamily="2" charset="-122"/>
              </a:rPr>
              <a:t>注意已被中心受理或审核通过的</a:t>
            </a:r>
            <a:r>
              <a:rPr lang="zh-CN" altLang="en-US" sz="2000" b="0">
                <a:solidFill>
                  <a:srgbClr val="FF0000"/>
                </a:solidFill>
                <a:ea typeface="宋体" panose="02010600030101010101" pitchFamily="2" charset="-122"/>
              </a:rPr>
              <a:t>补缴无法自主取回，需电话联系中心窗口工作人员退回。</a:t>
            </a:r>
            <a:endParaRPr lang="zh-CN" altLang="en-US" sz="20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670" y="1865630"/>
            <a:ext cx="11122660" cy="35915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38885" y="169545"/>
            <a:ext cx="80492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8305"/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九、如何批量导入</a:t>
            </a:r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补缴</a:t>
            </a:r>
            <a:endParaRPr 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15060" y="763270"/>
            <a:ext cx="95516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/>
            <a:r>
              <a:rPr lang="zh-CN" sz="2000" b="0">
                <a:ea typeface="宋体" panose="02010600030101010101" pitchFamily="2" charset="-122"/>
              </a:rPr>
              <a:t>第一步：在</a:t>
            </a:r>
            <a:r>
              <a:rPr lang="en-US" altLang="zh-CN" sz="2000" b="0">
                <a:ea typeface="宋体" panose="02010600030101010101" pitchFamily="2" charset="-122"/>
              </a:rPr>
              <a:t>“</a:t>
            </a:r>
            <a:r>
              <a:rPr lang="zh-CN" altLang="en-US" sz="2000" b="0">
                <a:ea typeface="宋体" panose="02010600030101010101" pitchFamily="2" charset="-122"/>
              </a:rPr>
              <a:t>单位数据输出</a:t>
            </a:r>
            <a:r>
              <a:rPr lang="en-US" altLang="zh-CN" sz="2000" b="0">
                <a:ea typeface="宋体" panose="02010600030101010101" pitchFamily="2" charset="-122"/>
              </a:rPr>
              <a:t>”——“</a:t>
            </a:r>
            <a:r>
              <a:rPr lang="zh-CN" altLang="en-US" sz="2000" b="0">
                <a:ea typeface="宋体" panose="02010600030101010101" pitchFamily="2" charset="-122"/>
              </a:rPr>
              <a:t>补缴信息</a:t>
            </a:r>
            <a:r>
              <a:rPr lang="en-US" altLang="zh-CN" sz="2000" b="0">
                <a:ea typeface="宋体" panose="02010600030101010101" pitchFamily="2" charset="-122"/>
              </a:rPr>
              <a:t>”</a:t>
            </a:r>
            <a:r>
              <a:rPr lang="zh-CN" altLang="en-US" sz="2000" b="0">
                <a:ea typeface="宋体" panose="02010600030101010101" pitchFamily="2" charset="-122"/>
              </a:rPr>
              <a:t>内查询并导出</a:t>
            </a:r>
            <a:r>
              <a:rPr lang="en-US" altLang="zh-CN" sz="2000" b="0">
                <a:ea typeface="宋体" panose="02010600030101010101" pitchFamily="2" charset="-122"/>
              </a:rPr>
              <a:t>EXCEL</a:t>
            </a:r>
            <a:r>
              <a:rPr lang="zh-CN" altLang="en-US" sz="2000" b="0">
                <a:ea typeface="宋体" panose="02010600030101010101" pitchFamily="2" charset="-122"/>
              </a:rPr>
              <a:t>。</a:t>
            </a:r>
            <a:endParaRPr lang="zh-CN" altLang="en-US" sz="20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465" y="1477010"/>
            <a:ext cx="11441430" cy="36512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38885" y="169545"/>
            <a:ext cx="80492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8305"/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九、如何批量导入</a:t>
            </a:r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补缴</a:t>
            </a:r>
            <a:endParaRPr 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15060" y="763270"/>
            <a:ext cx="95516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/>
            <a:r>
              <a:rPr lang="zh-CN" sz="2000" b="0">
                <a:ea typeface="宋体" panose="02010600030101010101" pitchFamily="2" charset="-122"/>
              </a:rPr>
              <a:t>第二步：正确填写表格补缴金额、补缴开始年月和补缴截止年月列，保存</a:t>
            </a:r>
            <a:r>
              <a:rPr lang="en-US" altLang="zh-CN" sz="2000" b="0">
                <a:ea typeface="宋体" panose="02010600030101010101" pitchFamily="2" charset="-122"/>
              </a:rPr>
              <a:t>EXCEL</a:t>
            </a:r>
            <a:r>
              <a:rPr lang="zh-CN" altLang="en-US" sz="2000" b="0">
                <a:ea typeface="宋体" panose="02010600030101010101" pitchFamily="2" charset="-122"/>
              </a:rPr>
              <a:t>。</a:t>
            </a:r>
            <a:endParaRPr lang="zh-CN" altLang="en-US" sz="2000" b="0"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690" y="1660525"/>
            <a:ext cx="9629775" cy="22002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38885" y="169545"/>
            <a:ext cx="80492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8305"/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九、如何批量导入</a:t>
            </a:r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补缴</a:t>
            </a:r>
            <a:endParaRPr 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15060" y="763270"/>
            <a:ext cx="95516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/>
            <a:r>
              <a:rPr lang="zh-CN" sz="2000" b="0">
                <a:ea typeface="宋体" panose="02010600030101010101" pitchFamily="2" charset="-122"/>
              </a:rPr>
              <a:t>第三步：在</a:t>
            </a:r>
            <a:r>
              <a:rPr lang="en-US" altLang="zh-CN" sz="2000" b="0">
                <a:ea typeface="宋体" panose="02010600030101010101" pitchFamily="2" charset="-122"/>
              </a:rPr>
              <a:t>“</a:t>
            </a:r>
            <a:r>
              <a:rPr lang="zh-CN" altLang="en-US" sz="2000" b="0">
                <a:ea typeface="宋体" panose="02010600030101010101" pitchFamily="2" charset="-122"/>
              </a:rPr>
              <a:t>单位补缴申报</a:t>
            </a:r>
            <a:r>
              <a:rPr lang="en-US" altLang="zh-CN" sz="2000" b="0">
                <a:ea typeface="宋体" panose="02010600030101010101" pitchFamily="2" charset="-122"/>
              </a:rPr>
              <a:t>”</a:t>
            </a:r>
            <a:r>
              <a:rPr lang="zh-CN" altLang="en-US" sz="2000" b="0">
                <a:ea typeface="宋体" panose="02010600030101010101" pitchFamily="2" charset="-122"/>
              </a:rPr>
              <a:t>内点击</a:t>
            </a:r>
            <a:r>
              <a:rPr lang="en-US" altLang="zh-CN" sz="2000" b="0">
                <a:ea typeface="宋体" panose="02010600030101010101" pitchFamily="2" charset="-122"/>
              </a:rPr>
              <a:t>“</a:t>
            </a:r>
            <a:r>
              <a:rPr lang="zh-CN" altLang="en-US" sz="2000" b="0">
                <a:ea typeface="宋体" panose="02010600030101010101" pitchFamily="2" charset="-122"/>
              </a:rPr>
              <a:t>读入</a:t>
            </a:r>
            <a:r>
              <a:rPr lang="en-US" altLang="zh-CN" sz="2000" b="0">
                <a:ea typeface="宋体" panose="02010600030101010101" pitchFamily="2" charset="-122"/>
              </a:rPr>
              <a:t>EXCEL”</a:t>
            </a:r>
            <a:r>
              <a:rPr lang="zh-CN" altLang="en-US" sz="2000" b="0">
                <a:ea typeface="宋体" panose="02010600030101010101" pitchFamily="2" charset="-122"/>
              </a:rPr>
              <a:t>即可。</a:t>
            </a:r>
            <a:endParaRPr lang="zh-CN" altLang="en-US" sz="2000" b="0"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380" y="1544955"/>
            <a:ext cx="11578590" cy="37687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38885" y="169545"/>
            <a:ext cx="80492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8305"/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十、如何办理单位信息</a:t>
            </a:r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变更</a:t>
            </a:r>
            <a:endParaRPr 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165" y="1783080"/>
            <a:ext cx="11166475" cy="43199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15060" y="763270"/>
            <a:ext cx="95516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/>
            <a:r>
              <a:rPr lang="zh-CN" sz="2000" b="0">
                <a:ea typeface="宋体" panose="02010600030101010101" pitchFamily="2" charset="-122"/>
              </a:rPr>
              <a:t>在</a:t>
            </a:r>
            <a:r>
              <a:rPr lang="en-US" altLang="zh-CN" sz="2000" b="0">
                <a:ea typeface="宋体" panose="02010600030101010101" pitchFamily="2" charset="-122"/>
              </a:rPr>
              <a:t>“</a:t>
            </a:r>
            <a:r>
              <a:rPr lang="zh-CN" altLang="en-US" sz="2000" b="0">
                <a:ea typeface="宋体" panose="02010600030101010101" pitchFamily="2" charset="-122"/>
              </a:rPr>
              <a:t>单位信息变更</a:t>
            </a:r>
            <a:r>
              <a:rPr lang="en-US" altLang="zh-CN" sz="2000" b="0">
                <a:ea typeface="宋体" panose="02010600030101010101" pitchFamily="2" charset="-122"/>
              </a:rPr>
              <a:t>”</a:t>
            </a:r>
            <a:r>
              <a:rPr lang="zh-CN" altLang="en-US" sz="2000" b="0">
                <a:ea typeface="宋体" panose="02010600030101010101" pitchFamily="2" charset="-122"/>
              </a:rPr>
              <a:t>内修改需要变更的信息后，点击</a:t>
            </a:r>
            <a:r>
              <a:rPr lang="en-US" altLang="zh-CN" sz="2000" b="0">
                <a:ea typeface="宋体" panose="02010600030101010101" pitchFamily="2" charset="-122"/>
              </a:rPr>
              <a:t>“</a:t>
            </a:r>
            <a:r>
              <a:rPr lang="zh-CN" altLang="en-US" sz="2000" b="0">
                <a:ea typeface="宋体" panose="02010600030101010101" pitchFamily="2" charset="-122"/>
              </a:rPr>
              <a:t>保存并提交</a:t>
            </a:r>
            <a:r>
              <a:rPr lang="en-US" altLang="zh-CN" sz="2000"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2000" b="0">
                <a:ea typeface="宋体" panose="02010600030101010101" pitchFamily="2" charset="-122"/>
              </a:rPr>
              <a:t>即可，</a:t>
            </a:r>
            <a:r>
              <a:rPr lang="zh-CN" altLang="en-US" sz="2000" b="0">
                <a:solidFill>
                  <a:srgbClr val="FF0000"/>
                </a:solidFill>
                <a:ea typeface="宋体" panose="02010600030101010101" pitchFamily="2" charset="-122"/>
              </a:rPr>
              <a:t>单位缴存比例仍需线下申报变更。</a:t>
            </a:r>
            <a:endParaRPr lang="zh-CN" altLang="en-US" sz="20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38885" y="169545"/>
            <a:ext cx="80492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8305"/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十一、如何查询单位汇补缴资金已入账，并打印汇补缴</a:t>
            </a:r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回单</a:t>
            </a:r>
            <a:endParaRPr 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15060" y="763270"/>
            <a:ext cx="95516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/>
            <a:r>
              <a:rPr lang="zh-CN" sz="2000" b="0">
                <a:ea typeface="宋体" panose="02010600030101010101" pitchFamily="2" charset="-122"/>
              </a:rPr>
              <a:t>在</a:t>
            </a:r>
            <a:r>
              <a:rPr lang="en-US" altLang="zh-CN" sz="2000" b="0">
                <a:ea typeface="宋体" panose="02010600030101010101" pitchFamily="2" charset="-122"/>
              </a:rPr>
              <a:t>“</a:t>
            </a:r>
            <a:r>
              <a:rPr lang="zh-CN" altLang="en-US" sz="2000" b="0">
                <a:ea typeface="宋体" panose="02010600030101010101" pitchFamily="2" charset="-122"/>
              </a:rPr>
              <a:t>单位信息查询</a:t>
            </a:r>
            <a:r>
              <a:rPr lang="en-US" altLang="zh-CN" sz="2000" b="0">
                <a:ea typeface="宋体" panose="02010600030101010101" pitchFamily="2" charset="-122"/>
              </a:rPr>
              <a:t>”</a:t>
            </a:r>
            <a:r>
              <a:rPr lang="zh-CN" altLang="en-US" sz="2000" b="0">
                <a:ea typeface="宋体" panose="02010600030101010101" pitchFamily="2" charset="-122"/>
              </a:rPr>
              <a:t>内进入</a:t>
            </a:r>
            <a:r>
              <a:rPr lang="en-US" altLang="zh-CN" sz="2000" b="0">
                <a:ea typeface="宋体" panose="02010600030101010101" pitchFamily="2" charset="-122"/>
              </a:rPr>
              <a:t>“</a:t>
            </a:r>
            <a:r>
              <a:rPr lang="zh-CN" altLang="en-US" sz="2000" b="0">
                <a:ea typeface="宋体" panose="02010600030101010101" pitchFamily="2" charset="-122"/>
              </a:rPr>
              <a:t>汇补缴查询</a:t>
            </a:r>
            <a:r>
              <a:rPr lang="en-US" altLang="zh-CN" sz="2000" b="0">
                <a:ea typeface="宋体" panose="02010600030101010101" pitchFamily="2" charset="-122"/>
              </a:rPr>
              <a:t>”</a:t>
            </a:r>
            <a:r>
              <a:rPr lang="zh-CN" altLang="en-US" sz="2000" b="0">
                <a:ea typeface="宋体" panose="02010600030101010101" pitchFamily="2" charset="-122"/>
              </a:rPr>
              <a:t>，点击</a:t>
            </a:r>
            <a:r>
              <a:rPr lang="en-US" altLang="zh-CN" sz="2000" b="0">
                <a:ea typeface="宋体" panose="02010600030101010101" pitchFamily="2" charset="-122"/>
              </a:rPr>
              <a:t>“</a:t>
            </a:r>
            <a:r>
              <a:rPr lang="zh-CN" altLang="en-US" sz="2000" b="0">
                <a:ea typeface="宋体" panose="02010600030101010101" pitchFamily="2" charset="-122"/>
              </a:rPr>
              <a:t>查询</a:t>
            </a:r>
            <a:r>
              <a:rPr lang="en-US" altLang="zh-CN" sz="2000" b="0">
                <a:ea typeface="宋体" panose="02010600030101010101" pitchFamily="2" charset="-122"/>
              </a:rPr>
              <a:t>”</a:t>
            </a:r>
            <a:r>
              <a:rPr lang="zh-CN" altLang="en-US" sz="2000" b="0">
                <a:ea typeface="宋体" panose="02010600030101010101" pitchFamily="2" charset="-122"/>
              </a:rPr>
              <a:t>即可查询所有已入账记录，选中某条汇缴记录后，点击</a:t>
            </a:r>
            <a:r>
              <a:rPr lang="en-US" altLang="zh-CN" sz="2000" b="0">
                <a:ea typeface="宋体" panose="02010600030101010101" pitchFamily="2" charset="-122"/>
              </a:rPr>
              <a:t>“</a:t>
            </a:r>
            <a:r>
              <a:rPr lang="zh-CN" altLang="en-US" sz="2000" b="0">
                <a:ea typeface="宋体" panose="02010600030101010101" pitchFamily="2" charset="-122"/>
              </a:rPr>
              <a:t>汇（补</a:t>
            </a:r>
            <a:r>
              <a:rPr lang="zh-CN" altLang="en-US" sz="2000">
                <a:ea typeface="宋体" panose="02010600030101010101" pitchFamily="2" charset="-122"/>
                <a:sym typeface="+mn-ea"/>
              </a:rPr>
              <a:t>）</a:t>
            </a:r>
            <a:r>
              <a:rPr lang="zh-CN" altLang="en-US" sz="2000" b="0">
                <a:ea typeface="宋体" panose="02010600030101010101" pitchFamily="2" charset="-122"/>
              </a:rPr>
              <a:t>缴回单</a:t>
            </a:r>
            <a:r>
              <a:rPr lang="en-US" altLang="zh-CN" sz="2000" b="0">
                <a:ea typeface="宋体" panose="02010600030101010101" pitchFamily="2" charset="-122"/>
              </a:rPr>
              <a:t>”</a:t>
            </a:r>
            <a:r>
              <a:rPr lang="zh-CN" altLang="en-US" sz="2000" b="0">
                <a:ea typeface="宋体" panose="02010600030101010101" pitchFamily="2" charset="-122"/>
              </a:rPr>
              <a:t>即可打印汇补缴</a:t>
            </a:r>
            <a:r>
              <a:rPr lang="zh-CN" altLang="en-US" sz="2000" b="0">
                <a:ea typeface="宋体" panose="02010600030101010101" pitchFamily="2" charset="-122"/>
              </a:rPr>
              <a:t>回单。</a:t>
            </a:r>
            <a:endParaRPr lang="zh-CN" altLang="en-US" sz="2000" b="0"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730" y="1771015"/>
            <a:ext cx="11432540" cy="36309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38885" y="169545"/>
            <a:ext cx="80492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8305"/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十一、如何查询单位汇补缴资金已入账，并打印汇补缴</a:t>
            </a:r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回单</a:t>
            </a:r>
            <a:endParaRPr 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15060" y="763270"/>
            <a:ext cx="95516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/>
            <a:r>
              <a:rPr lang="zh-CN" sz="2000" b="0">
                <a:ea typeface="宋体" panose="02010600030101010101" pitchFamily="2" charset="-122"/>
              </a:rPr>
              <a:t>在</a:t>
            </a:r>
            <a:r>
              <a:rPr lang="en-US" altLang="zh-CN" sz="2000" b="0">
                <a:ea typeface="宋体" panose="02010600030101010101" pitchFamily="2" charset="-122"/>
              </a:rPr>
              <a:t>“</a:t>
            </a:r>
            <a:r>
              <a:rPr lang="zh-CN" altLang="en-US" sz="2000" b="0">
                <a:ea typeface="宋体" panose="02010600030101010101" pitchFamily="2" charset="-122"/>
              </a:rPr>
              <a:t>单位信息查询</a:t>
            </a:r>
            <a:r>
              <a:rPr lang="en-US" altLang="zh-CN" sz="2000" b="0">
                <a:ea typeface="宋体" panose="02010600030101010101" pitchFamily="2" charset="-122"/>
              </a:rPr>
              <a:t>”</a:t>
            </a:r>
            <a:r>
              <a:rPr lang="zh-CN" altLang="en-US" sz="2000" b="0">
                <a:ea typeface="宋体" panose="02010600030101010101" pitchFamily="2" charset="-122"/>
              </a:rPr>
              <a:t>内进入</a:t>
            </a:r>
            <a:r>
              <a:rPr lang="en-US" altLang="zh-CN" sz="2000" b="0">
                <a:ea typeface="宋体" panose="02010600030101010101" pitchFamily="2" charset="-122"/>
              </a:rPr>
              <a:t>“</a:t>
            </a:r>
            <a:r>
              <a:rPr lang="zh-CN" altLang="en-US" sz="2000" b="0">
                <a:ea typeface="宋体" panose="02010600030101010101" pitchFamily="2" charset="-122"/>
              </a:rPr>
              <a:t>汇补缴查询</a:t>
            </a:r>
            <a:r>
              <a:rPr lang="en-US" altLang="zh-CN" sz="2000" b="0">
                <a:ea typeface="宋体" panose="02010600030101010101" pitchFamily="2" charset="-122"/>
              </a:rPr>
              <a:t>”</a:t>
            </a:r>
            <a:r>
              <a:rPr lang="zh-CN" altLang="en-US" sz="2000" b="0">
                <a:ea typeface="宋体" panose="02010600030101010101" pitchFamily="2" charset="-122"/>
              </a:rPr>
              <a:t>，点击</a:t>
            </a:r>
            <a:r>
              <a:rPr lang="en-US" altLang="zh-CN" sz="2000" b="0">
                <a:ea typeface="宋体" panose="02010600030101010101" pitchFamily="2" charset="-122"/>
              </a:rPr>
              <a:t>“</a:t>
            </a:r>
            <a:r>
              <a:rPr lang="zh-CN" altLang="en-US" sz="2000" b="0">
                <a:ea typeface="宋体" panose="02010600030101010101" pitchFamily="2" charset="-122"/>
              </a:rPr>
              <a:t>查询</a:t>
            </a:r>
            <a:r>
              <a:rPr lang="en-US" altLang="zh-CN" sz="2000" b="0">
                <a:ea typeface="宋体" panose="02010600030101010101" pitchFamily="2" charset="-122"/>
              </a:rPr>
              <a:t>”</a:t>
            </a:r>
            <a:r>
              <a:rPr lang="zh-CN" altLang="en-US" sz="2000" b="0">
                <a:ea typeface="宋体" panose="02010600030101010101" pitchFamily="2" charset="-122"/>
              </a:rPr>
              <a:t>即可查询所有已入账记录，选中某条汇缴记录后，点击</a:t>
            </a:r>
            <a:r>
              <a:rPr lang="en-US" altLang="zh-CN" sz="2000" b="0">
                <a:ea typeface="宋体" panose="02010600030101010101" pitchFamily="2" charset="-122"/>
              </a:rPr>
              <a:t>“</a:t>
            </a:r>
            <a:r>
              <a:rPr lang="zh-CN" altLang="en-US" sz="2000" b="0">
                <a:ea typeface="宋体" panose="02010600030101010101" pitchFamily="2" charset="-122"/>
              </a:rPr>
              <a:t>汇（补</a:t>
            </a:r>
            <a:r>
              <a:rPr lang="zh-CN" altLang="en-US" sz="2000">
                <a:ea typeface="宋体" panose="02010600030101010101" pitchFamily="2" charset="-122"/>
                <a:sym typeface="+mn-ea"/>
              </a:rPr>
              <a:t>）</a:t>
            </a:r>
            <a:r>
              <a:rPr lang="zh-CN" altLang="en-US" sz="2000" b="0">
                <a:ea typeface="宋体" panose="02010600030101010101" pitchFamily="2" charset="-122"/>
              </a:rPr>
              <a:t>缴回单</a:t>
            </a:r>
            <a:r>
              <a:rPr lang="en-US" altLang="zh-CN" sz="2000" b="0">
                <a:ea typeface="宋体" panose="02010600030101010101" pitchFamily="2" charset="-122"/>
              </a:rPr>
              <a:t>”</a:t>
            </a:r>
            <a:r>
              <a:rPr lang="zh-CN" altLang="en-US" sz="2000" b="0">
                <a:ea typeface="宋体" panose="02010600030101010101" pitchFamily="2" charset="-122"/>
              </a:rPr>
              <a:t>即可打印汇补缴</a:t>
            </a:r>
            <a:r>
              <a:rPr lang="zh-CN" altLang="en-US" sz="2000" b="0">
                <a:ea typeface="宋体" panose="02010600030101010101" pitchFamily="2" charset="-122"/>
              </a:rPr>
              <a:t>回单。</a:t>
            </a:r>
            <a:endParaRPr lang="zh-CN" altLang="en-US" sz="2000" b="0"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695" y="1586865"/>
            <a:ext cx="10334625" cy="45434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38885" y="169545"/>
            <a:ext cx="80492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8305"/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十</a:t>
            </a:r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二、如何办理网上自主扣款</a:t>
            </a:r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汇缴</a:t>
            </a:r>
            <a:endParaRPr 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15060" y="763270"/>
            <a:ext cx="1002855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/>
            <a:r>
              <a:rPr lang="zh-CN" sz="2000" b="0">
                <a:ea typeface="宋体" panose="02010600030101010101" pitchFamily="2" charset="-122"/>
              </a:rPr>
              <a:t>缴存单位需先前往中心窗口线下签约《芜湖市住房公积金网上自主扣款汇缴协议》，签约成功后，单位网办提交清册审核的同时可以选择汇缴方式为</a:t>
            </a:r>
            <a:r>
              <a:rPr lang="en-US" altLang="zh-CN" sz="2000" b="0">
                <a:ea typeface="宋体" panose="02010600030101010101" pitchFamily="2" charset="-122"/>
              </a:rPr>
              <a:t>“</a:t>
            </a:r>
            <a:r>
              <a:rPr lang="zh-CN" altLang="en-US" sz="2000" b="0">
                <a:ea typeface="宋体" panose="02010600030101010101" pitchFamily="2" charset="-122"/>
              </a:rPr>
              <a:t>网上自主扣款汇缴</a:t>
            </a:r>
            <a:r>
              <a:rPr lang="en-US" altLang="zh-CN" sz="2000" b="0">
                <a:ea typeface="宋体" panose="02010600030101010101" pitchFamily="2" charset="-122"/>
              </a:rPr>
              <a:t>”</a:t>
            </a:r>
            <a:r>
              <a:rPr lang="zh-CN" altLang="en-US" sz="2000" b="0">
                <a:ea typeface="宋体" panose="02010600030101010101" pitchFamily="2" charset="-122"/>
              </a:rPr>
              <a:t>，清册审核通过后，中心系统将同步发起扣款流程，请确保扣款账户资金充足，避免扣款</a:t>
            </a:r>
            <a:r>
              <a:rPr lang="zh-CN" altLang="en-US" sz="2000" b="0">
                <a:ea typeface="宋体" panose="02010600030101010101" pitchFamily="2" charset="-122"/>
              </a:rPr>
              <a:t>失败。</a:t>
            </a:r>
            <a:endParaRPr lang="zh-CN" altLang="en-US" sz="2000" b="0"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610" y="2046605"/>
            <a:ext cx="11320145" cy="39966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38885" y="191770"/>
            <a:ext cx="80492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8305"/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一、如何注册登录住房公积金网上申报系统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59765" y="717550"/>
            <a:ext cx="1046162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lang="zh-CN" sz="1600" b="0">
                <a:ea typeface="宋体" panose="02010600030101010101" pitchFamily="2" charset="-122"/>
              </a:rPr>
              <a:t>第一步：安徽政务服务网芜湖分厅市公积金中心服务事项（https://wh.ahzwfw.gov.cn/）。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5890" y="1181735"/>
            <a:ext cx="8160385" cy="51225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38885" y="191770"/>
            <a:ext cx="80492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8305"/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一、如何注册登录住房公积金网上申报系统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59765" y="717550"/>
            <a:ext cx="1046162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lang="zh-CN" sz="1600" b="0">
                <a:ea typeface="宋体" panose="02010600030101010101" pitchFamily="2" charset="-122"/>
              </a:rPr>
              <a:t>第二步：点击登录，选择法人用户登录，未在安徽政务服务网芜湖分厅实名认证单位需先点击注册后再登录。</a:t>
            </a:r>
            <a:endParaRPr lang="zh-CN" sz="1600" b="0"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0" y="1259205"/>
            <a:ext cx="10803255" cy="52254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38885" y="191770"/>
            <a:ext cx="80492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8305"/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一、如何注册登录住房公积金网上申报系统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59765" y="717550"/>
            <a:ext cx="1046162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lang="zh-CN" sz="1600" b="0">
                <a:ea typeface="宋体" panose="02010600030101010101" pitchFamily="2" charset="-122"/>
              </a:rPr>
              <a:t>第三步：选择“法人服务”事项列表，找到需要办理的事项点击“在线办理”，进入住房公积金网上申报系统。</a:t>
            </a:r>
            <a:endParaRPr lang="zh-CN" sz="1600" b="0"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45640" y="1054735"/>
            <a:ext cx="8301355" cy="53695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38885" y="191770"/>
            <a:ext cx="80492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8305"/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二、如何办理人员增减和</a:t>
            </a:r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基数</a:t>
            </a:r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调整</a:t>
            </a:r>
            <a:endParaRPr 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64640" y="590550"/>
            <a:ext cx="103390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/>
            <a:r>
              <a:rPr lang="zh-CN" sz="1600" b="0">
                <a:solidFill>
                  <a:srgbClr val="FF0000"/>
                </a:solidFill>
                <a:ea typeface="宋体" panose="02010600030101010101" pitchFamily="2" charset="-122"/>
              </a:rPr>
              <a:t>公积金增减（包含缴存基数调整）同一个月份的清册仅能办理一次，每月无人员增减也需申报清册，直接</a:t>
            </a:r>
            <a:r>
              <a:rPr lang="en-US" altLang="zh-CN" sz="1600" b="0">
                <a:solidFill>
                  <a:srgbClr val="FF0000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1600" b="0">
                <a:solidFill>
                  <a:srgbClr val="FF0000"/>
                </a:solidFill>
                <a:ea typeface="宋体" panose="02010600030101010101" pitchFamily="2" charset="-122"/>
              </a:rPr>
              <a:t>保存并提交清册</a:t>
            </a:r>
            <a:r>
              <a:rPr lang="en-US" altLang="zh-CN" sz="1600" b="0">
                <a:solidFill>
                  <a:srgbClr val="FF0000"/>
                </a:solidFill>
                <a:ea typeface="宋体" panose="02010600030101010101" pitchFamily="2" charset="-122"/>
              </a:rPr>
              <a:t>”</a:t>
            </a:r>
            <a:r>
              <a:rPr lang="zh-CN" altLang="en-US" sz="1600" b="0">
                <a:solidFill>
                  <a:srgbClr val="FF0000"/>
                </a:solidFill>
                <a:ea typeface="宋体" panose="02010600030101010101" pitchFamily="2" charset="-122"/>
              </a:rPr>
              <a:t>即可。</a:t>
            </a:r>
            <a:r>
              <a:rPr lang="zh-CN" sz="1600" b="0">
                <a:ea typeface="宋体" panose="02010600030101010101" pitchFamily="2" charset="-122"/>
              </a:rPr>
              <a:t>第一步：导出单位正常缴存</a:t>
            </a:r>
            <a:r>
              <a:rPr lang="zh-CN" sz="1600" b="0">
                <a:ea typeface="宋体" panose="02010600030101010101" pitchFamily="2" charset="-122"/>
              </a:rPr>
              <a:t>人员清册数据，</a:t>
            </a:r>
            <a:r>
              <a:rPr lang="zh-CN" sz="1600" b="0">
                <a:ea typeface="宋体" panose="02010600030101010101" pitchFamily="2" charset="-122"/>
              </a:rPr>
              <a:t>编辑完成导入</a:t>
            </a:r>
            <a:r>
              <a:rPr lang="en-US" altLang="zh-CN" sz="1600" b="0">
                <a:ea typeface="宋体" panose="02010600030101010101" pitchFamily="2" charset="-122"/>
              </a:rPr>
              <a:t>EXCEL</a:t>
            </a:r>
            <a:r>
              <a:rPr lang="zh-CN" altLang="en-US" sz="1600" b="0">
                <a:ea typeface="宋体" panose="02010600030101010101" pitchFamily="2" charset="-122"/>
              </a:rPr>
              <a:t>表格。</a:t>
            </a:r>
            <a:endParaRPr lang="zh-CN" altLang="en-US" sz="1600" b="0"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0045" y="1596390"/>
            <a:ext cx="11471910" cy="36652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38885" y="191770"/>
            <a:ext cx="80492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8305"/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二、如何办理人员增减</a:t>
            </a:r>
            <a:r>
              <a:rPr lang="zh-CN" sz="2000" b="1">
                <a:latin typeface="黑体" panose="02010609060101010101" charset="-122"/>
                <a:ea typeface="黑体" panose="02010609060101010101" charset="-122"/>
                <a:sym typeface="+mn-ea"/>
              </a:rPr>
              <a:t>和基数调整</a:t>
            </a:r>
            <a:endParaRPr 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04010" y="590550"/>
            <a:ext cx="96837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/>
            <a:r>
              <a:rPr lang="zh-CN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公积金增减（包含缴存基数调整）同一个月份的清册仅能办理一次，每月无人员增减也需申报清册，直接</a:t>
            </a:r>
            <a:r>
              <a:rPr lang="en-US" altLang="zh-CN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保存并提交清册</a:t>
            </a:r>
            <a:r>
              <a:rPr lang="en-US" altLang="zh-CN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即可。</a:t>
            </a:r>
            <a:r>
              <a:rPr lang="zh-CN" sz="1600" b="0">
                <a:ea typeface="宋体" panose="02010600030101010101" pitchFamily="2" charset="-122"/>
              </a:rPr>
              <a:t>第</a:t>
            </a:r>
            <a:r>
              <a:rPr lang="zh-CN" sz="1600" b="0">
                <a:ea typeface="宋体" panose="02010600030101010101" pitchFamily="2" charset="-122"/>
              </a:rPr>
              <a:t>二步：编辑完成办理增减（</a:t>
            </a:r>
            <a:r>
              <a:rPr lang="zh-CN" sz="1600" b="0">
                <a:ea typeface="宋体" panose="02010600030101010101" pitchFamily="2" charset="-122"/>
              </a:rPr>
              <a:t>调整基数）业务</a:t>
            </a:r>
            <a:r>
              <a:rPr lang="zh-CN" sz="1600" b="0">
                <a:ea typeface="宋体" panose="02010600030101010101" pitchFamily="2" charset="-122"/>
              </a:rPr>
              <a:t>需要导入</a:t>
            </a:r>
            <a:r>
              <a:rPr lang="en-US" altLang="zh-CN" sz="1600" b="0">
                <a:ea typeface="宋体" panose="02010600030101010101" pitchFamily="2" charset="-122"/>
              </a:rPr>
              <a:t>EXCEL</a:t>
            </a:r>
            <a:r>
              <a:rPr lang="zh-CN" altLang="en-US" sz="1600" b="0">
                <a:ea typeface="宋体" panose="02010600030101010101" pitchFamily="2" charset="-122"/>
              </a:rPr>
              <a:t>表格。</a:t>
            </a:r>
            <a:endParaRPr lang="zh-CN" altLang="en-US" sz="1600" b="0"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6075" y="1699895"/>
            <a:ext cx="11499850" cy="36137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38885" y="191770"/>
            <a:ext cx="804926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8305"/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二、如何办理人员增减</a:t>
            </a:r>
            <a:r>
              <a:rPr lang="zh-CN" sz="2000" b="1">
                <a:latin typeface="黑体" panose="02010609060101010101" charset="-122"/>
                <a:ea typeface="黑体" panose="02010609060101010101" charset="-122"/>
                <a:sym typeface="+mn-ea"/>
              </a:rPr>
              <a:t>和基数调整</a:t>
            </a:r>
            <a:endParaRPr lang="zh-CN" sz="2000" b="1">
              <a:latin typeface="黑体" panose="02010609060101010101" charset="-122"/>
              <a:ea typeface="黑体" panose="02010609060101010101" charset="-122"/>
            </a:endParaRPr>
          </a:p>
          <a:p>
            <a:pPr indent="408305"/>
            <a:endParaRPr 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04010" y="590550"/>
            <a:ext cx="100952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/>
            <a:r>
              <a:rPr lang="zh-CN" sz="1600" b="0">
                <a:solidFill>
                  <a:srgbClr val="FF0000"/>
                </a:solidFill>
                <a:ea typeface="宋体" panose="02010600030101010101" pitchFamily="2" charset="-122"/>
              </a:rPr>
              <a:t>公积金增减（包含缴存基数调整）同一个月</a:t>
            </a:r>
            <a:r>
              <a:rPr lang="zh-CN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份</a:t>
            </a:r>
            <a:r>
              <a:rPr lang="zh-CN" sz="1600" b="0">
                <a:solidFill>
                  <a:srgbClr val="FF0000"/>
                </a:solidFill>
                <a:ea typeface="宋体" panose="02010600030101010101" pitchFamily="2" charset="-122"/>
              </a:rPr>
              <a:t>的清册仅能办理一次，</a:t>
            </a:r>
            <a:r>
              <a:rPr lang="zh-CN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每月无人员增减也需申报清册，直接</a:t>
            </a:r>
            <a:r>
              <a:rPr lang="en-US" altLang="zh-CN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保存并提交清册</a:t>
            </a:r>
            <a:r>
              <a:rPr lang="en-US" altLang="zh-CN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即可。</a:t>
            </a:r>
            <a:r>
              <a:rPr lang="zh-CN" sz="1600" b="0">
                <a:ea typeface="宋体" panose="02010600030101010101" pitchFamily="2" charset="-122"/>
              </a:rPr>
              <a:t>第三步：点击“单位清册</a:t>
            </a:r>
            <a:r>
              <a:rPr lang="zh-CN" sz="1600" b="0">
                <a:ea typeface="宋体" panose="02010600030101010101" pitchFamily="2" charset="-122"/>
              </a:rPr>
              <a:t>申报”菜单，进入清册申报界面。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955" y="1731645"/>
            <a:ext cx="11202670" cy="34956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38885" y="191770"/>
            <a:ext cx="804926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8305"/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二、如何办理人员增减</a:t>
            </a:r>
            <a:r>
              <a:rPr lang="zh-CN" sz="2000" b="1">
                <a:latin typeface="黑体" panose="02010609060101010101" charset="-122"/>
                <a:ea typeface="黑体" panose="02010609060101010101" charset="-122"/>
                <a:sym typeface="+mn-ea"/>
              </a:rPr>
              <a:t>和基数调整</a:t>
            </a:r>
            <a:endParaRPr lang="zh-CN" sz="2000" b="1">
              <a:latin typeface="黑体" panose="02010609060101010101" charset="-122"/>
              <a:ea typeface="黑体" panose="02010609060101010101" charset="-122"/>
            </a:endParaRPr>
          </a:p>
          <a:p>
            <a:pPr indent="408305"/>
            <a:endParaRPr 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04010" y="590550"/>
            <a:ext cx="95516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/>
            <a:r>
              <a:rPr lang="zh-CN" sz="1600" b="0">
                <a:solidFill>
                  <a:srgbClr val="FF0000"/>
                </a:solidFill>
                <a:ea typeface="宋体" panose="02010600030101010101" pitchFamily="2" charset="-122"/>
              </a:rPr>
              <a:t>公积金增减（包含缴存基数调整）同一个月</a:t>
            </a:r>
            <a:r>
              <a:rPr lang="zh-CN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份</a:t>
            </a:r>
            <a:r>
              <a:rPr lang="zh-CN" sz="1600" b="0">
                <a:solidFill>
                  <a:srgbClr val="FF0000"/>
                </a:solidFill>
                <a:ea typeface="宋体" panose="02010600030101010101" pitchFamily="2" charset="-122"/>
              </a:rPr>
              <a:t>的清册仅能办理一次，</a:t>
            </a:r>
            <a:r>
              <a:rPr lang="zh-CN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每月无人员增减也需申报清册，直接</a:t>
            </a:r>
            <a:r>
              <a:rPr lang="en-US" altLang="zh-CN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保存并提交清册</a:t>
            </a:r>
            <a:r>
              <a:rPr lang="en-US" altLang="zh-CN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16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即可。</a:t>
            </a:r>
            <a:r>
              <a:rPr lang="zh-CN" sz="1600" b="0">
                <a:ea typeface="宋体" panose="02010600030101010101" pitchFamily="2" charset="-122"/>
              </a:rPr>
              <a:t>第四步方式</a:t>
            </a:r>
            <a:r>
              <a:rPr lang="en-US" altLang="zh-CN" sz="1600" b="0">
                <a:ea typeface="宋体" panose="02010600030101010101" pitchFamily="2" charset="-122"/>
              </a:rPr>
              <a:t>1</a:t>
            </a:r>
            <a:r>
              <a:rPr lang="zh-CN" sz="1600" b="0">
                <a:ea typeface="宋体" panose="02010600030101010101" pitchFamily="2" charset="-122"/>
              </a:rPr>
              <a:t>：点击</a:t>
            </a:r>
            <a:r>
              <a:rPr lang="en-US" altLang="zh-CN" sz="1600" b="0">
                <a:ea typeface="宋体" panose="02010600030101010101" pitchFamily="2" charset="-122"/>
              </a:rPr>
              <a:t>“</a:t>
            </a:r>
            <a:r>
              <a:rPr lang="zh-CN" sz="1600" b="0">
                <a:ea typeface="宋体" panose="02010600030101010101" pitchFamily="2" charset="-122"/>
              </a:rPr>
              <a:t>读入</a:t>
            </a:r>
            <a:r>
              <a:rPr lang="en-US" altLang="zh-CN" sz="1600" b="0">
                <a:ea typeface="宋体" panose="02010600030101010101" pitchFamily="2" charset="-122"/>
              </a:rPr>
              <a:t>EXCEL</a:t>
            </a:r>
            <a:r>
              <a:rPr lang="en-US" altLang="zh-CN" sz="1600"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1600">
                <a:ea typeface="宋体" panose="02010600030101010101" pitchFamily="2" charset="-122"/>
                <a:sym typeface="+mn-ea"/>
              </a:rPr>
              <a:t>，系统会自动检测新增人员是否仍存在正常缴存账户并弹框</a:t>
            </a:r>
            <a:r>
              <a:rPr lang="zh-CN" altLang="en-US" sz="1600">
                <a:ea typeface="宋体" panose="02010600030101010101" pitchFamily="2" charset="-122"/>
                <a:sym typeface="+mn-ea"/>
              </a:rPr>
              <a:t>提示。</a:t>
            </a:r>
            <a:endParaRPr lang="zh-CN" altLang="en-US" sz="160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015" y="1571625"/>
            <a:ext cx="11189970" cy="34143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PLACING_PICTURE_USER_VIEWPORT" val="{&quot;height&quot;:11370,&quot;width&quot;:17580}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3.xml><?xml version="1.0" encoding="utf-8"?>
<p:tagLst xmlns:p="http://schemas.openxmlformats.org/presentationml/2006/main">
  <p:tag name="KSO_WM_UNIT_PLACING_PICTURE_USER_VIEWPORT" val="{&quot;height&quot;:7620,&quot;width&quot;:23850}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7680,&quot;width&quot;:23955}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6.xml><?xml version="1.0" encoding="utf-8"?>
<p:tagLst xmlns:p="http://schemas.openxmlformats.org/presentationml/2006/main">
  <p:tag name="KSO_WM_UNIT_PLACING_PICTURE_USER_VIEWPORT" val="{&quot;height&quot;:8146,&quot;width&quot;:15386}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COMMONDATA" val="eyJjb3VudCI6MTMsImhkaWQiOiIzMGI1NDJmYWY3Y2Q5NDAyZDBkMjY4NmQyZDg0ZDY1ZCIsInVzZXJDb3VudCI6MTN9"/>
  <p:tag name="KSO_WPP_MARK_KEY" val="07fdf421-3dcc-46a6-88d5-784501948647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2344</Words>
  <Application>WPS 演示</Application>
  <PresentationFormat>宽屏</PresentationFormat>
  <Paragraphs>148</Paragraphs>
  <Slides>28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Wingdings</vt:lpstr>
      <vt:lpstr>方正小标宋简体</vt:lpstr>
      <vt:lpstr>黑体</vt:lpstr>
      <vt:lpstr>Arial Unicode MS</vt:lpstr>
      <vt:lpstr>Calibri</vt:lpstr>
      <vt:lpstr>Arial Rounded MT 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jimmy</cp:lastModifiedBy>
  <cp:revision>193</cp:revision>
  <dcterms:created xsi:type="dcterms:W3CDTF">2019-06-19T02:08:00Z</dcterms:created>
  <dcterms:modified xsi:type="dcterms:W3CDTF">2022-11-10T06:18:34Z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KSOTemplateUUID">
    <vt:lpwstr>v1.0_mb_ppjPqx0qmssBDKIU5bG/jA==</vt:lpwstr>
  </property>
  <property fmtid="{D5CDD505-2E9C-101B-9397-08002B2CF9AE}" pid="4" name="ICV">
    <vt:lpwstr>D7AD5BD1EEE345AE9F1E9415A9FA2C56</vt:lpwstr>
  </property>
</Properties>
</file>